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9" r:id="rId2"/>
    <p:sldId id="280" r:id="rId3"/>
    <p:sldId id="302" r:id="rId4"/>
    <p:sldId id="282" r:id="rId5"/>
    <p:sldId id="283" r:id="rId6"/>
    <p:sldId id="284" r:id="rId7"/>
    <p:sldId id="286" r:id="rId8"/>
    <p:sldId id="287" r:id="rId9"/>
    <p:sldId id="288" r:id="rId10"/>
    <p:sldId id="289" r:id="rId11"/>
    <p:sldId id="297" r:id="rId12"/>
    <p:sldId id="298" r:id="rId13"/>
    <p:sldId id="296" r:id="rId14"/>
    <p:sldId id="300" r:id="rId15"/>
    <p:sldId id="303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19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008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05B87F-33CC-4CC4-5613-F348EDD7A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42523"/>
            <a:ext cx="2362061" cy="8503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143B98-6DB7-EC64-6D96-1D284C9BC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160" y="342523"/>
            <a:ext cx="3003107" cy="850342"/>
          </a:xfrm>
          <a:prstGeom prst="rect">
            <a:avLst/>
          </a:prstGeom>
        </p:spPr>
      </p:pic>
      <p:sp>
        <p:nvSpPr>
          <p:cNvPr id="201" name="Deco 201"/>
          <p:cNvSpPr/>
          <p:nvPr/>
        </p:nvSpPr>
        <p:spPr>
          <a:xfrm>
            <a:off x="7874000" y="0"/>
            <a:ext cx="4318000" cy="6858000"/>
          </a:xfrm>
          <a:prstGeom prst="rect">
            <a:avLst/>
          </a:prstGeom>
          <a:solidFill>
            <a:srgbClr val="1338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2" name="Deco 202"/>
          <p:cNvSpPr/>
          <p:nvPr/>
        </p:nvSpPr>
        <p:spPr>
          <a:xfrm>
            <a:off x="7874000" y="0"/>
            <a:ext cx="4318000" cy="101600"/>
          </a:xfrm>
          <a:prstGeom prst="rect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3" name="Deco 203"/>
          <p:cNvSpPr/>
          <p:nvPr/>
        </p:nvSpPr>
        <p:spPr>
          <a:xfrm>
            <a:off x="8483600" y="1905000"/>
            <a:ext cx="889000" cy="279400"/>
          </a:xfrm>
          <a:prstGeom prst="roundRect">
            <a:avLst>
              <a:gd name="adj" fmla="val 5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4" name="Deco 204"/>
          <p:cNvSpPr/>
          <p:nvPr/>
        </p:nvSpPr>
        <p:spPr>
          <a:xfrm>
            <a:off x="8483600" y="2362200"/>
            <a:ext cx="1879600" cy="279400"/>
          </a:xfrm>
          <a:prstGeom prst="roundRect">
            <a:avLst>
              <a:gd name="adj" fmla="val 50000"/>
            </a:avLst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5" name="Deco 205"/>
          <p:cNvSpPr/>
          <p:nvPr/>
        </p:nvSpPr>
        <p:spPr>
          <a:xfrm>
            <a:off x="8483600" y="2819400"/>
            <a:ext cx="1320800" cy="279400"/>
          </a:xfrm>
          <a:prstGeom prst="roundRect">
            <a:avLst>
              <a:gd name="adj" fmla="val 50000"/>
            </a:avLst>
          </a:prstGeom>
          <a:solidFill>
            <a:srgbClr val="F2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6" name="Deco 206"/>
          <p:cNvSpPr/>
          <p:nvPr/>
        </p:nvSpPr>
        <p:spPr>
          <a:xfrm>
            <a:off x="8483600" y="3276600"/>
            <a:ext cx="2362200" cy="279400"/>
          </a:xfrm>
          <a:prstGeom prst="roundRect">
            <a:avLst>
              <a:gd name="adj" fmla="val 5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7" name="Deco 207"/>
          <p:cNvSpPr/>
          <p:nvPr/>
        </p:nvSpPr>
        <p:spPr>
          <a:xfrm>
            <a:off x="8483600" y="3733800"/>
            <a:ext cx="1600200" cy="279400"/>
          </a:xfrm>
          <a:prstGeom prst="roundRect">
            <a:avLst>
              <a:gd name="adj" fmla="val 50000"/>
            </a:avLst>
          </a:prstGeom>
          <a:solidFill>
            <a:srgbClr val="6E5B3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8" name="Deco 208"/>
          <p:cNvSpPr/>
          <p:nvPr/>
        </p:nvSpPr>
        <p:spPr>
          <a:xfrm>
            <a:off x="812800" y="2489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2" name="T902"/>
          <p:cNvSpPr txBox="1"/>
          <p:nvPr/>
        </p:nvSpPr>
        <p:spPr>
          <a:xfrm>
            <a:off x="812800" y="2692400"/>
            <a:ext cx="6858000" cy="177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id-ID" sz="4800" b="1" i="0" dirty="0">
                <a:solidFill>
                  <a:srgbClr val="133822"/>
                </a:solidFill>
                <a:latin typeface="Cambria"/>
                <a:cs typeface="Cambria"/>
              </a:rPr>
              <a:t>Where to Play:</a:t>
            </a:r>
          </a:p>
          <a:p>
            <a:pPr marL="0" indent="0" algn="l">
              <a:lnSpc>
                <a:spcPct val="95000"/>
              </a:lnSpc>
              <a:buNone/>
            </a:pPr>
            <a:r>
              <a:rPr lang="id-ID" sz="4800" b="1" i="0" dirty="0">
                <a:solidFill>
                  <a:srgbClr val="133822"/>
                </a:solidFill>
                <a:latin typeface="Cambria"/>
                <a:cs typeface="Cambria"/>
              </a:rPr>
              <a:t>Overview</a:t>
            </a:r>
          </a:p>
        </p:txBody>
      </p:sp>
      <p:sp>
        <p:nvSpPr>
          <p:cNvPr id="903" name="T903"/>
          <p:cNvSpPr txBox="1"/>
          <p:nvPr/>
        </p:nvSpPr>
        <p:spPr>
          <a:xfrm>
            <a:off x="812800" y="4673600"/>
            <a:ext cx="66040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100" b="0" i="0" dirty="0">
                <a:solidFill>
                  <a:srgbClr val="3E4A42"/>
                </a:solidFill>
                <a:latin typeface="Calibri"/>
                <a:cs typeface="Calibri"/>
              </a:rPr>
              <a:t>Mengevaluasi ulang arah bisnis dan peluang pasar Anda.</a:t>
            </a:r>
          </a:p>
        </p:txBody>
      </p:sp>
      <p:sp>
        <p:nvSpPr>
          <p:cNvPr id="904" name="T904"/>
          <p:cNvSpPr txBox="1"/>
          <p:nvPr/>
        </p:nvSpPr>
        <p:spPr>
          <a:xfrm>
            <a:off x="812800" y="5816600"/>
            <a:ext cx="6858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600" b="1" i="0" dirty="0">
                <a:solidFill>
                  <a:srgbClr val="133822"/>
                </a:solidFill>
                <a:latin typeface="Calibri"/>
                <a:cs typeface="Calibri"/>
              </a:rPr>
              <a:t>Politeknik Wilmar Bisnis Indonesia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buNone/>
            </a:pPr>
            <a:r>
              <a:rPr lang="id-ID" sz="1300" b="0" i="0" dirty="0">
                <a:solidFill>
                  <a:srgbClr val="7A8279"/>
                </a:solidFill>
                <a:latin typeface="Calibri"/>
                <a:cs typeface="Calibri"/>
              </a:rPr>
              <a:t>WBI Business Initiative Center</a:t>
            </a:r>
          </a:p>
        </p:txBody>
      </p:sp>
    </p:spTree>
    <p:extLst>
      <p:ext uri="{BB962C8B-B14F-4D97-AF65-F5344CB8AC3E}">
        <p14:creationId xmlns:p14="http://schemas.microsoft.com/office/powerpoint/2010/main" val="43095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T1001"/>
          <p:cNvSpPr txBox="1"/>
          <p:nvPr/>
        </p:nvSpPr>
        <p:spPr>
          <a:xfrm>
            <a:off x="711200" y="4064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8A6018"/>
                </a:solidFill>
                <a:latin typeface="Calibri"/>
                <a:cs typeface="Calibri"/>
              </a:rPr>
              <a:t>TUJUAN PEMBELAJARAN</a:t>
            </a:r>
          </a:p>
        </p:txBody>
      </p:sp>
      <p:sp>
        <p:nvSpPr>
          <p:cNvPr id="1002" name="T10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Apa yang ingin kita capai hari ini</a:t>
            </a:r>
          </a:p>
        </p:txBody>
      </p:sp>
      <p:sp>
        <p:nvSpPr>
          <p:cNvPr id="1003" name="S10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4" name="T10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005" name="S1005"/>
          <p:cNvSpPr/>
          <p:nvPr/>
        </p:nvSpPr>
        <p:spPr>
          <a:xfrm>
            <a:off x="711200" y="1930400"/>
            <a:ext cx="3454400" cy="3403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06" name="S1006"/>
          <p:cNvSpPr/>
          <p:nvPr/>
        </p:nvSpPr>
        <p:spPr>
          <a:xfrm>
            <a:off x="711200" y="1930400"/>
            <a:ext cx="34544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7" name="T1007"/>
          <p:cNvSpPr txBox="1"/>
          <p:nvPr/>
        </p:nvSpPr>
        <p:spPr>
          <a:xfrm>
            <a:off x="1041400" y="2286000"/>
            <a:ext cx="2794000" cy="660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4000" b="1" i="0" dirty="0">
                <a:solidFill>
                  <a:srgbClr val="3D6E66"/>
                </a:solidFill>
                <a:latin typeface="Cambria"/>
                <a:cs typeface="Cambria"/>
              </a:rPr>
              <a:t>01</a:t>
            </a:r>
          </a:p>
        </p:txBody>
      </p:sp>
      <p:sp>
        <p:nvSpPr>
          <p:cNvPr id="1008" name="T1008"/>
          <p:cNvSpPr txBox="1"/>
          <p:nvPr/>
        </p:nvSpPr>
        <p:spPr>
          <a:xfrm>
            <a:off x="1041400" y="3073400"/>
            <a:ext cx="28448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Tahu posisi hari ini</a:t>
            </a:r>
          </a:p>
        </p:txBody>
      </p:sp>
      <p:sp>
        <p:nvSpPr>
          <p:cNvPr id="1009" name="T1009"/>
          <p:cNvSpPr txBox="1"/>
          <p:nvPr/>
        </p:nvSpPr>
        <p:spPr>
          <a:xfrm>
            <a:off x="1041400" y="4013200"/>
            <a:ext cx="2844800" cy="1168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Memahami situasi bisnis Anda sekarang dan menilai apakah arahnya masih sesuai.</a:t>
            </a:r>
          </a:p>
        </p:txBody>
      </p:sp>
      <p:sp>
        <p:nvSpPr>
          <p:cNvPr id="1010" name="S1010"/>
          <p:cNvSpPr/>
          <p:nvPr/>
        </p:nvSpPr>
        <p:spPr>
          <a:xfrm>
            <a:off x="4419600" y="1930400"/>
            <a:ext cx="3454400" cy="3403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1" name="S1011"/>
          <p:cNvSpPr/>
          <p:nvPr/>
        </p:nvSpPr>
        <p:spPr>
          <a:xfrm>
            <a:off x="4419600" y="1930400"/>
            <a:ext cx="34544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12" name="T1012"/>
          <p:cNvSpPr txBox="1"/>
          <p:nvPr/>
        </p:nvSpPr>
        <p:spPr>
          <a:xfrm>
            <a:off x="4749800" y="2286000"/>
            <a:ext cx="2794000" cy="660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4000" b="1" i="0" dirty="0">
                <a:solidFill>
                  <a:srgbClr val="3D6E66"/>
                </a:solidFill>
                <a:latin typeface="Cambria"/>
                <a:cs typeface="Cambria"/>
              </a:rPr>
              <a:t>02</a:t>
            </a:r>
          </a:p>
        </p:txBody>
      </p:sp>
      <p:sp>
        <p:nvSpPr>
          <p:cNvPr id="1013" name="T1013"/>
          <p:cNvSpPr txBox="1"/>
          <p:nvPr/>
        </p:nvSpPr>
        <p:spPr>
          <a:xfrm>
            <a:off x="4749800" y="3073400"/>
            <a:ext cx="28448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Uji ulang peluang</a:t>
            </a:r>
          </a:p>
        </p:txBody>
      </p:sp>
      <p:sp>
        <p:nvSpPr>
          <p:cNvPr id="1014" name="T1014"/>
          <p:cNvSpPr txBox="1"/>
          <p:nvPr/>
        </p:nvSpPr>
        <p:spPr>
          <a:xfrm>
            <a:off x="4749800" y="4013200"/>
            <a:ext cx="2844800" cy="1168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Menguji kembali Market Opportunity: masih relevan dan layak dilanjutkan?</a:t>
            </a:r>
          </a:p>
        </p:txBody>
      </p:sp>
      <p:sp>
        <p:nvSpPr>
          <p:cNvPr id="1015" name="S1015"/>
          <p:cNvSpPr/>
          <p:nvPr/>
        </p:nvSpPr>
        <p:spPr>
          <a:xfrm>
            <a:off x="8128000" y="1930400"/>
            <a:ext cx="3454400" cy="3403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6" name="S1016"/>
          <p:cNvSpPr/>
          <p:nvPr/>
        </p:nvSpPr>
        <p:spPr>
          <a:xfrm>
            <a:off x="8128000" y="1930400"/>
            <a:ext cx="3454400" cy="76200"/>
          </a:xfrm>
          <a:prstGeom prst="roundRect">
            <a:avLst>
              <a:gd name="adj" fmla="val 30000"/>
            </a:avLst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17" name="T1017"/>
          <p:cNvSpPr txBox="1"/>
          <p:nvPr/>
        </p:nvSpPr>
        <p:spPr>
          <a:xfrm>
            <a:off x="8458200" y="2286000"/>
            <a:ext cx="2794000" cy="660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4000" b="1" i="0" dirty="0">
                <a:solidFill>
                  <a:srgbClr val="8A6018"/>
                </a:solidFill>
                <a:latin typeface="Cambria"/>
                <a:cs typeface="Cambria"/>
              </a:rPr>
              <a:t>03</a:t>
            </a:r>
          </a:p>
        </p:txBody>
      </p:sp>
      <p:sp>
        <p:nvSpPr>
          <p:cNvPr id="1018" name="T1018"/>
          <p:cNvSpPr txBox="1"/>
          <p:nvPr/>
        </p:nvSpPr>
        <p:spPr>
          <a:xfrm>
            <a:off x="8458200" y="3073400"/>
            <a:ext cx="28448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Bawa pulang hasilnya</a:t>
            </a:r>
          </a:p>
        </p:txBody>
      </p:sp>
      <p:sp>
        <p:nvSpPr>
          <p:cNvPr id="1019" name="T1019"/>
          <p:cNvSpPr txBox="1"/>
          <p:nvPr/>
        </p:nvSpPr>
        <p:spPr>
          <a:xfrm>
            <a:off x="8458200" y="4013200"/>
            <a:ext cx="2844800" cy="1168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Update BMC, update VPC, dan rencana Lean Growth bisnis Anda.</a:t>
            </a:r>
          </a:p>
        </p:txBody>
      </p:sp>
      <p:sp>
        <p:nvSpPr>
          <p:cNvPr id="1020" name="S1020"/>
          <p:cNvSpPr/>
          <p:nvPr/>
        </p:nvSpPr>
        <p:spPr>
          <a:xfrm>
            <a:off x="711200" y="5613400"/>
            <a:ext cx="11074400" cy="965200"/>
          </a:xfrm>
          <a:prstGeom prst="roundRect">
            <a:avLst>
              <a:gd name="adj" fmla="val 5000"/>
            </a:avLst>
          </a:prstGeom>
          <a:solidFill>
            <a:srgbClr val="EDF4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1" name="S1021"/>
          <p:cNvSpPr/>
          <p:nvPr/>
        </p:nvSpPr>
        <p:spPr>
          <a:xfrm>
            <a:off x="711200" y="5613400"/>
            <a:ext cx="76200" cy="9652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2" name="T1022"/>
          <p:cNvSpPr txBox="1"/>
          <p:nvPr/>
        </p:nvSpPr>
        <p:spPr>
          <a:xfrm>
            <a:off x="1066800" y="5816600"/>
            <a:ext cx="50800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3D6E66"/>
                </a:solidFill>
                <a:latin typeface="Calibri"/>
                <a:cs typeface="Calibri"/>
              </a:rPr>
              <a:t>AKTIVITAS PEMBUKA · 5 MENIT</a:t>
            </a:r>
          </a:p>
        </p:txBody>
      </p:sp>
      <p:sp>
        <p:nvSpPr>
          <p:cNvPr id="1023" name="T1023"/>
          <p:cNvSpPr txBox="1"/>
          <p:nvPr/>
        </p:nvSpPr>
        <p:spPr>
          <a:xfrm>
            <a:off x="1066800" y="6146800"/>
            <a:ext cx="103124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2F3B33"/>
                </a:solidFill>
                <a:latin typeface="Calibri"/>
                <a:cs typeface="Calibri"/>
              </a:rPr>
              <a:t>Tulis satu kalimat: “Bisnis saya menjual ____ kepada ____.” Kita uji lagi di akhir sesi.</a:t>
            </a:r>
          </a:p>
        </p:txBody>
      </p:sp>
    </p:spTree>
    <p:extLst>
      <p:ext uri="{BB962C8B-B14F-4D97-AF65-F5344CB8AC3E}">
        <p14:creationId xmlns:p14="http://schemas.microsoft.com/office/powerpoint/2010/main" val="189691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T11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Tiga hal yang dikerjakan semester ini</a:t>
            </a:r>
          </a:p>
        </p:txBody>
      </p:sp>
      <p:sp>
        <p:nvSpPr>
          <p:cNvPr id="1103" name="S11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04" name="T11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105" name="S1105"/>
          <p:cNvSpPr/>
          <p:nvPr/>
        </p:nvSpPr>
        <p:spPr>
          <a:xfrm>
            <a:off x="914400" y="2362200"/>
            <a:ext cx="38100" cy="2819400"/>
          </a:xfrm>
          <a:prstGeom prst="rect">
            <a:avLst/>
          </a:prstGeom>
          <a:solidFill>
            <a:srgbClr val="CFDE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06" name="N1106"/>
          <p:cNvSpPr/>
          <p:nvPr/>
        </p:nvSpPr>
        <p:spPr>
          <a:xfrm>
            <a:off x="711200" y="2032000"/>
            <a:ext cx="457200" cy="4572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7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07" name="T1107"/>
          <p:cNvSpPr txBox="1"/>
          <p:nvPr/>
        </p:nvSpPr>
        <p:spPr>
          <a:xfrm>
            <a:off x="1422400" y="2057400"/>
            <a:ext cx="53340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Legalitas</a:t>
            </a:r>
          </a:p>
        </p:txBody>
      </p:sp>
      <p:sp>
        <p:nvSpPr>
          <p:cNvPr id="1108" name="T1108"/>
          <p:cNvSpPr txBox="1"/>
          <p:nvPr/>
        </p:nvSpPr>
        <p:spPr>
          <a:xfrm>
            <a:off x="1422400" y="2540000"/>
            <a:ext cx="53848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Izin usaha harus sudah terbit minggu depan supaya usaha bisa didaftarkan di Odoo.</a:t>
            </a:r>
          </a:p>
        </p:txBody>
      </p:sp>
      <p:sp>
        <p:nvSpPr>
          <p:cNvPr id="1109" name="N1109"/>
          <p:cNvSpPr/>
          <p:nvPr/>
        </p:nvSpPr>
        <p:spPr>
          <a:xfrm>
            <a:off x="711200" y="3403600"/>
            <a:ext cx="457200" cy="4572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7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10" name="T1110"/>
          <p:cNvSpPr txBox="1"/>
          <p:nvPr/>
        </p:nvSpPr>
        <p:spPr>
          <a:xfrm>
            <a:off x="1422400" y="3429000"/>
            <a:ext cx="53340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Riset Pasar &amp; Produk</a:t>
            </a:r>
          </a:p>
        </p:txBody>
      </p:sp>
      <p:sp>
        <p:nvSpPr>
          <p:cNvPr id="1111" name="T1111"/>
          <p:cNvSpPr txBox="1"/>
          <p:nvPr/>
        </p:nvSpPr>
        <p:spPr>
          <a:xfrm>
            <a:off x="1422400" y="3911600"/>
            <a:ext cx="53848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Hasil riset didokumentasikan dalam bentuk Modul, bukan catatan lepas.</a:t>
            </a:r>
          </a:p>
        </p:txBody>
      </p:sp>
      <p:sp>
        <p:nvSpPr>
          <p:cNvPr id="1112" name="N1112"/>
          <p:cNvSpPr/>
          <p:nvPr/>
        </p:nvSpPr>
        <p:spPr>
          <a:xfrm>
            <a:off x="711200" y="4775200"/>
            <a:ext cx="457200" cy="4572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7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13" name="T1113"/>
          <p:cNvSpPr txBox="1"/>
          <p:nvPr/>
        </p:nvSpPr>
        <p:spPr>
          <a:xfrm>
            <a:off x="1422400" y="4800600"/>
            <a:ext cx="53340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Laporan Riset</a:t>
            </a:r>
          </a:p>
        </p:txBody>
      </p:sp>
      <p:sp>
        <p:nvSpPr>
          <p:cNvPr id="1114" name="T1114"/>
          <p:cNvSpPr txBox="1"/>
          <p:nvPr/>
        </p:nvSpPr>
        <p:spPr>
          <a:xfrm>
            <a:off x="1422400" y="5283200"/>
            <a:ext cx="53848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Merangkum seluruh temuan riset semester ini jadi satu dokumen utuh.</a:t>
            </a:r>
          </a:p>
        </p:txBody>
      </p:sp>
      <p:sp>
        <p:nvSpPr>
          <p:cNvPr id="1115" name="S1115"/>
          <p:cNvSpPr/>
          <p:nvPr/>
        </p:nvSpPr>
        <p:spPr>
          <a:xfrm>
            <a:off x="7518400" y="1930400"/>
            <a:ext cx="4267200" cy="3911600"/>
          </a:xfrm>
          <a:prstGeom prst="roundRect">
            <a:avLst>
              <a:gd name="adj" fmla="val 4000"/>
            </a:avLst>
          </a:prstGeom>
          <a:solidFill>
            <a:srgbClr val="1338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16" name="S1116"/>
          <p:cNvSpPr/>
          <p:nvPr/>
        </p:nvSpPr>
        <p:spPr>
          <a:xfrm>
            <a:off x="7874000" y="2336800"/>
            <a:ext cx="609600" cy="63500"/>
          </a:xfrm>
          <a:prstGeom prst="rect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17" name="T1117"/>
          <p:cNvSpPr txBox="1"/>
          <p:nvPr/>
        </p:nvSpPr>
        <p:spPr>
          <a:xfrm>
            <a:off x="7874000" y="2692400"/>
            <a:ext cx="3606800" cy="889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400" b="1" i="0" dirty="0">
                <a:solidFill>
                  <a:srgbClr val="FFFFFF"/>
                </a:solidFill>
                <a:latin typeface="Cambria"/>
                <a:cs typeface="Cambria"/>
              </a:rPr>
              <a:t>Bermuara di satu dokumen</a:t>
            </a:r>
          </a:p>
        </p:txBody>
      </p:sp>
      <p:sp>
        <p:nvSpPr>
          <p:cNvPr id="1118" name="T1118"/>
          <p:cNvSpPr txBox="1"/>
          <p:nvPr/>
        </p:nvSpPr>
        <p:spPr>
          <a:xfrm>
            <a:off x="7874000" y="3810000"/>
            <a:ext cx="3606800" cy="177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id-ID" sz="1750" b="0" i="0" dirty="0">
                <a:solidFill>
                  <a:srgbClr val="C9D6CE"/>
                </a:solidFill>
                <a:latin typeface="Calibri"/>
                <a:cs typeface="Calibri"/>
              </a:rPr>
              <a:t>Laporan Riset Pasar dan Riset Produk adalah luaran akhir semester. Tiap pertemuan menambah satu bagian ke dalamnya.</a:t>
            </a:r>
          </a:p>
        </p:txBody>
      </p:sp>
    </p:spTree>
    <p:extLst>
      <p:ext uri="{BB962C8B-B14F-4D97-AF65-F5344CB8AC3E}">
        <p14:creationId xmlns:p14="http://schemas.microsoft.com/office/powerpoint/2010/main" val="3863123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T12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Sejauh mana bisnis Anda sudah berjalan?</a:t>
            </a:r>
          </a:p>
        </p:txBody>
      </p:sp>
      <p:sp>
        <p:nvSpPr>
          <p:cNvPr id="1203" name="S12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4" name="T12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205" name="S1205"/>
          <p:cNvSpPr/>
          <p:nvPr/>
        </p:nvSpPr>
        <p:spPr>
          <a:xfrm>
            <a:off x="711200" y="1905000"/>
            <a:ext cx="2133600" cy="1498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06" name="S1206"/>
          <p:cNvSpPr/>
          <p:nvPr/>
        </p:nvSpPr>
        <p:spPr>
          <a:xfrm>
            <a:off x="965200" y="2184400"/>
            <a:ext cx="127000" cy="127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7" name="T1207"/>
          <p:cNvSpPr txBox="1"/>
          <p:nvPr/>
        </p:nvSpPr>
        <p:spPr>
          <a:xfrm>
            <a:off x="965200" y="2438400"/>
            <a:ext cx="16510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20" dirty="0">
                <a:solidFill>
                  <a:srgbClr val="3D6E66"/>
                </a:solidFill>
                <a:latin typeface="Calibri"/>
                <a:cs typeface="Calibri"/>
              </a:rPr>
              <a:t>E1</a:t>
            </a:r>
          </a:p>
        </p:txBody>
      </p:sp>
      <p:sp>
        <p:nvSpPr>
          <p:cNvPr id="1208" name="T1208"/>
          <p:cNvSpPr txBox="1"/>
          <p:nvPr/>
        </p:nvSpPr>
        <p:spPr>
          <a:xfrm>
            <a:off x="965200" y="2743200"/>
            <a:ext cx="16764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1700" b="0" i="0" dirty="0">
                <a:solidFill>
                  <a:srgbClr val="2F3B33"/>
                </a:solidFill>
                <a:latin typeface="Calibri"/>
                <a:cs typeface="Calibri"/>
              </a:rPr>
              <a:t>Merumuskan masalah</a:t>
            </a:r>
          </a:p>
        </p:txBody>
      </p:sp>
      <p:sp>
        <p:nvSpPr>
          <p:cNvPr id="1209" name="S1209"/>
          <p:cNvSpPr/>
          <p:nvPr/>
        </p:nvSpPr>
        <p:spPr>
          <a:xfrm>
            <a:off x="2946400" y="1905000"/>
            <a:ext cx="2133600" cy="1498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10" name="S1210"/>
          <p:cNvSpPr/>
          <p:nvPr/>
        </p:nvSpPr>
        <p:spPr>
          <a:xfrm>
            <a:off x="3200400" y="2184400"/>
            <a:ext cx="127000" cy="127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11" name="T1211"/>
          <p:cNvSpPr txBox="1"/>
          <p:nvPr/>
        </p:nvSpPr>
        <p:spPr>
          <a:xfrm>
            <a:off x="3200400" y="2438400"/>
            <a:ext cx="16510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20" dirty="0">
                <a:solidFill>
                  <a:srgbClr val="3D6E66"/>
                </a:solidFill>
                <a:latin typeface="Calibri"/>
                <a:cs typeface="Calibri"/>
              </a:rPr>
              <a:t>E2</a:t>
            </a:r>
          </a:p>
        </p:txBody>
      </p:sp>
      <p:sp>
        <p:nvSpPr>
          <p:cNvPr id="1212" name="T1212"/>
          <p:cNvSpPr txBox="1"/>
          <p:nvPr/>
        </p:nvSpPr>
        <p:spPr>
          <a:xfrm>
            <a:off x="3200400" y="2743200"/>
            <a:ext cx="16764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1700" b="0" i="0" dirty="0">
                <a:solidFill>
                  <a:srgbClr val="2F3B33"/>
                </a:solidFill>
                <a:latin typeface="Calibri"/>
                <a:cs typeface="Calibri"/>
              </a:rPr>
              <a:t>Membangun purwarupa</a:t>
            </a:r>
          </a:p>
        </p:txBody>
      </p:sp>
      <p:sp>
        <p:nvSpPr>
          <p:cNvPr id="1213" name="S1213"/>
          <p:cNvSpPr/>
          <p:nvPr/>
        </p:nvSpPr>
        <p:spPr>
          <a:xfrm>
            <a:off x="5181600" y="1905000"/>
            <a:ext cx="2133600" cy="1498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14" name="S1214"/>
          <p:cNvSpPr/>
          <p:nvPr/>
        </p:nvSpPr>
        <p:spPr>
          <a:xfrm>
            <a:off x="5435600" y="2184400"/>
            <a:ext cx="127000" cy="127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15" name="T1215"/>
          <p:cNvSpPr txBox="1"/>
          <p:nvPr/>
        </p:nvSpPr>
        <p:spPr>
          <a:xfrm>
            <a:off x="5435600" y="2438400"/>
            <a:ext cx="16510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20" dirty="0">
                <a:solidFill>
                  <a:srgbClr val="3D6E66"/>
                </a:solidFill>
                <a:latin typeface="Calibri"/>
                <a:cs typeface="Calibri"/>
              </a:rPr>
              <a:t>E3</a:t>
            </a:r>
          </a:p>
        </p:txBody>
      </p:sp>
      <p:sp>
        <p:nvSpPr>
          <p:cNvPr id="1216" name="T1216"/>
          <p:cNvSpPr txBox="1"/>
          <p:nvPr/>
        </p:nvSpPr>
        <p:spPr>
          <a:xfrm>
            <a:off x="5435600" y="2743200"/>
            <a:ext cx="16764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1700" b="0" i="0" dirty="0">
                <a:solidFill>
                  <a:srgbClr val="2F3B33"/>
                </a:solidFill>
                <a:latin typeface="Calibri"/>
                <a:cs typeface="Calibri"/>
              </a:rPr>
              <a:t>Menguji model bisnis</a:t>
            </a:r>
          </a:p>
        </p:txBody>
      </p:sp>
      <p:sp>
        <p:nvSpPr>
          <p:cNvPr id="1217" name="S1217"/>
          <p:cNvSpPr/>
          <p:nvPr/>
        </p:nvSpPr>
        <p:spPr>
          <a:xfrm>
            <a:off x="7416800" y="1905000"/>
            <a:ext cx="2133600" cy="1498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18" name="S1218"/>
          <p:cNvSpPr/>
          <p:nvPr/>
        </p:nvSpPr>
        <p:spPr>
          <a:xfrm>
            <a:off x="7670800" y="2184400"/>
            <a:ext cx="127000" cy="127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19" name="T1219"/>
          <p:cNvSpPr txBox="1"/>
          <p:nvPr/>
        </p:nvSpPr>
        <p:spPr>
          <a:xfrm>
            <a:off x="7670800" y="2438400"/>
            <a:ext cx="16510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20" dirty="0">
                <a:solidFill>
                  <a:srgbClr val="3D6E66"/>
                </a:solidFill>
                <a:latin typeface="Calibri"/>
                <a:cs typeface="Calibri"/>
              </a:rPr>
              <a:t>E4</a:t>
            </a:r>
          </a:p>
        </p:txBody>
      </p:sp>
      <p:sp>
        <p:nvSpPr>
          <p:cNvPr id="1220" name="T1220"/>
          <p:cNvSpPr txBox="1"/>
          <p:nvPr/>
        </p:nvSpPr>
        <p:spPr>
          <a:xfrm>
            <a:off x="7670800" y="2743200"/>
            <a:ext cx="16764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1700" b="0" i="0" dirty="0">
                <a:solidFill>
                  <a:srgbClr val="2F3B33"/>
                </a:solidFill>
                <a:latin typeface="Calibri"/>
                <a:cs typeface="Calibri"/>
              </a:rPr>
              <a:t>Strategi bersaing</a:t>
            </a:r>
          </a:p>
        </p:txBody>
      </p:sp>
      <p:sp>
        <p:nvSpPr>
          <p:cNvPr id="1221" name="S1221"/>
          <p:cNvSpPr/>
          <p:nvPr/>
        </p:nvSpPr>
        <p:spPr>
          <a:xfrm>
            <a:off x="9652000" y="1905000"/>
            <a:ext cx="2133600" cy="1498600"/>
          </a:xfrm>
          <a:prstGeom prst="roundRect">
            <a:avLst>
              <a:gd name="adj" fmla="val 8000"/>
            </a:avLst>
          </a:prstGeom>
          <a:solidFill>
            <a:srgbClr val="1338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2" name="S1222"/>
          <p:cNvSpPr/>
          <p:nvPr/>
        </p:nvSpPr>
        <p:spPr>
          <a:xfrm>
            <a:off x="9906000" y="2184400"/>
            <a:ext cx="127000" cy="1270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3" name="T1223"/>
          <p:cNvSpPr txBox="1"/>
          <p:nvPr/>
        </p:nvSpPr>
        <p:spPr>
          <a:xfrm>
            <a:off x="9906000" y="2438400"/>
            <a:ext cx="16510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20" dirty="0">
                <a:solidFill>
                  <a:srgbClr val="E0A94A"/>
                </a:solidFill>
                <a:latin typeface="Calibri"/>
                <a:cs typeface="Calibri"/>
              </a:rPr>
              <a:t>E5</a:t>
            </a:r>
          </a:p>
        </p:txBody>
      </p:sp>
      <p:sp>
        <p:nvSpPr>
          <p:cNvPr id="1224" name="T1224"/>
          <p:cNvSpPr txBox="1"/>
          <p:nvPr/>
        </p:nvSpPr>
        <p:spPr>
          <a:xfrm>
            <a:off x="9906000" y="2743200"/>
            <a:ext cx="16764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1700" b="1" dirty="0">
                <a:solidFill>
                  <a:srgbClr val="FFFFFF"/>
                </a:solidFill>
                <a:latin typeface="Calibri"/>
                <a:cs typeface="Calibri"/>
              </a:rPr>
              <a:t>Pertumbuhan</a:t>
            </a:r>
            <a:endParaRPr lang="id-ID" sz="1700" b="1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225" name="T1225"/>
          <p:cNvSpPr txBox="1"/>
          <p:nvPr/>
        </p:nvSpPr>
        <p:spPr>
          <a:xfrm>
            <a:off x="8890000" y="3556000"/>
            <a:ext cx="28956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500" b="1" i="0" dirty="0">
                <a:solidFill>
                  <a:srgbClr val="8A6018"/>
                </a:solidFill>
                <a:latin typeface="Calibri"/>
                <a:cs typeface="Calibri"/>
              </a:rPr>
              <a:t>Anda di sini</a:t>
            </a:r>
          </a:p>
        </p:txBody>
      </p:sp>
      <p:sp>
        <p:nvSpPr>
          <p:cNvPr id="1226" name="S1226"/>
          <p:cNvSpPr/>
          <p:nvPr/>
        </p:nvSpPr>
        <p:spPr>
          <a:xfrm>
            <a:off x="711200" y="4064000"/>
            <a:ext cx="76200" cy="13208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7" name="T1227"/>
          <p:cNvSpPr txBox="1"/>
          <p:nvPr/>
        </p:nvSpPr>
        <p:spPr>
          <a:xfrm>
            <a:off x="1066800" y="4089400"/>
            <a:ext cx="7620000" cy="1320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3200" b="1" i="0" dirty="0">
                <a:solidFill>
                  <a:srgbClr val="133822"/>
                </a:solidFill>
                <a:latin typeface="Cambria"/>
                <a:cs typeface="Cambria"/>
              </a:rPr>
              <a:t>Apakah arah bisnis ini masih sesuai dengan peluang pasar yang sebenarnya?</a:t>
            </a:r>
          </a:p>
        </p:txBody>
      </p:sp>
      <p:sp>
        <p:nvSpPr>
          <p:cNvPr id="1228" name="T1228"/>
          <p:cNvSpPr txBox="1"/>
          <p:nvPr/>
        </p:nvSpPr>
        <p:spPr>
          <a:xfrm>
            <a:off x="9042400" y="4114800"/>
            <a:ext cx="2743200" cy="1397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00" b="0" i="0" dirty="0">
                <a:solidFill>
                  <a:srgbClr val="46524A"/>
                </a:solidFill>
                <a:latin typeface="Calibri"/>
                <a:cs typeface="Calibri"/>
              </a:rPr>
              <a:t>Pasar tidak pernah diam. Kebutuhan pelanggan dan pesaing berubah, jadi arah bisnis perlu ditinjau berkala.</a:t>
            </a:r>
          </a:p>
        </p:txBody>
      </p:sp>
      <p:sp>
        <p:nvSpPr>
          <p:cNvPr id="1229" name="S1229"/>
          <p:cNvSpPr/>
          <p:nvPr/>
        </p:nvSpPr>
        <p:spPr>
          <a:xfrm>
            <a:off x="711200" y="5664200"/>
            <a:ext cx="11074400" cy="914400"/>
          </a:xfrm>
          <a:prstGeom prst="roundRect">
            <a:avLst>
              <a:gd name="adj" fmla="val 5000"/>
            </a:avLst>
          </a:prstGeom>
          <a:solidFill>
            <a:srgbClr val="EDF4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0" name="S1230"/>
          <p:cNvSpPr/>
          <p:nvPr/>
        </p:nvSpPr>
        <p:spPr>
          <a:xfrm>
            <a:off x="711200" y="5664200"/>
            <a:ext cx="76200" cy="9144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2" name="T1232"/>
          <p:cNvSpPr txBox="1"/>
          <p:nvPr/>
        </p:nvSpPr>
        <p:spPr>
          <a:xfrm>
            <a:off x="1066800" y="5943600"/>
            <a:ext cx="103124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800" b="0" i="0" dirty="0">
                <a:solidFill>
                  <a:srgbClr val="2F3B33"/>
                </a:solidFill>
                <a:latin typeface="Calibri"/>
                <a:cs typeface="Calibri"/>
              </a:rPr>
              <a:t>Siapa yang pelanggannya hari ini berbeda dari rencana awal di E1?</a:t>
            </a:r>
          </a:p>
        </p:txBody>
      </p:sp>
    </p:spTree>
    <p:extLst>
      <p:ext uri="{BB962C8B-B14F-4D97-AF65-F5344CB8AC3E}">
        <p14:creationId xmlns:p14="http://schemas.microsoft.com/office/powerpoint/2010/main" val="1727020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T13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Where to Play: memilih ruang main</a:t>
            </a:r>
          </a:p>
        </p:txBody>
      </p:sp>
      <p:sp>
        <p:nvSpPr>
          <p:cNvPr id="1303" name="S13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04" name="T13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1305" name="S1305"/>
          <p:cNvSpPr/>
          <p:nvPr/>
        </p:nvSpPr>
        <p:spPr>
          <a:xfrm>
            <a:off x="711200" y="1905000"/>
            <a:ext cx="5232400" cy="1879600"/>
          </a:xfrm>
          <a:prstGeom prst="roundRect">
            <a:avLst>
              <a:gd name="adj" fmla="val 6000"/>
            </a:avLst>
          </a:prstGeom>
          <a:solidFill>
            <a:srgbClr val="1338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06" name="T1306"/>
          <p:cNvSpPr txBox="1"/>
          <p:nvPr/>
        </p:nvSpPr>
        <p:spPr>
          <a:xfrm>
            <a:off x="1066800" y="2260600"/>
            <a:ext cx="4521200" cy="127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id-ID" sz="2400" b="1" i="0" dirty="0">
                <a:solidFill>
                  <a:srgbClr val="FFFFFF"/>
                </a:solidFill>
                <a:latin typeface="Cambria"/>
                <a:cs typeface="Cambria"/>
              </a:rPr>
              <a:t>“Di ruang pasar mana bisnis kita sebaiknya bermain?”</a:t>
            </a:r>
          </a:p>
        </p:txBody>
      </p:sp>
      <p:sp>
        <p:nvSpPr>
          <p:cNvPr id="1307" name="T1307"/>
          <p:cNvSpPr txBox="1"/>
          <p:nvPr/>
        </p:nvSpPr>
        <p:spPr>
          <a:xfrm>
            <a:off x="711200" y="4064000"/>
            <a:ext cx="5232400" cy="1397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Pertanyaan ini datang dari Market Opportunity Navigator: pilih kombinasi produk dan pasar yang paling menjanjikan, lalu garap sungguh-sungguh.</a:t>
            </a:r>
          </a:p>
        </p:txBody>
      </p:sp>
      <p:sp>
        <p:nvSpPr>
          <p:cNvPr id="1308" name="S1308"/>
          <p:cNvSpPr/>
          <p:nvPr/>
        </p:nvSpPr>
        <p:spPr>
          <a:xfrm>
            <a:off x="711200" y="5664200"/>
            <a:ext cx="5232400" cy="863600"/>
          </a:xfrm>
          <a:prstGeom prst="roundRect">
            <a:avLst>
              <a:gd name="adj" fmla="val 6000"/>
            </a:avLst>
          </a:prstGeom>
          <a:solidFill>
            <a:srgbClr val="FBF1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09" name="S1309"/>
          <p:cNvSpPr/>
          <p:nvPr/>
        </p:nvSpPr>
        <p:spPr>
          <a:xfrm>
            <a:off x="711200" y="5664200"/>
            <a:ext cx="76200" cy="863600"/>
          </a:xfrm>
          <a:prstGeom prst="rect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10" name="T1310"/>
          <p:cNvSpPr txBox="1"/>
          <p:nvPr/>
        </p:nvSpPr>
        <p:spPr>
          <a:xfrm>
            <a:off x="1016000" y="5867400"/>
            <a:ext cx="4724400" cy="55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id-ID" sz="1600" b="0" i="0" dirty="0">
                <a:solidFill>
                  <a:srgbClr val="6E5B37"/>
                </a:solidFill>
                <a:latin typeface="Calibri"/>
                <a:cs typeface="Calibri"/>
              </a:rPr>
              <a:t>Salah kaprah: “pasar kami semua orang”. Itu sama saja dengan tidak memilih.</a:t>
            </a:r>
          </a:p>
        </p:txBody>
      </p:sp>
      <p:sp>
        <p:nvSpPr>
          <p:cNvPr id="1311" name="T1311"/>
          <p:cNvSpPr txBox="1"/>
          <p:nvPr/>
        </p:nvSpPr>
        <p:spPr>
          <a:xfrm>
            <a:off x="6350000" y="1905000"/>
            <a:ext cx="54356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3D6E66"/>
                </a:solidFill>
                <a:latin typeface="Calibri"/>
                <a:cs typeface="Calibri"/>
              </a:rPr>
              <a:t>JAWABANNYA MENYEIMBANGKAN DUA SISI</a:t>
            </a:r>
          </a:p>
        </p:txBody>
      </p:sp>
      <p:sp>
        <p:nvSpPr>
          <p:cNvPr id="1312" name="S1312"/>
          <p:cNvSpPr/>
          <p:nvPr/>
        </p:nvSpPr>
        <p:spPr>
          <a:xfrm>
            <a:off x="6350000" y="2362200"/>
            <a:ext cx="5435600" cy="1574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13" name="S1313"/>
          <p:cNvSpPr/>
          <p:nvPr/>
        </p:nvSpPr>
        <p:spPr>
          <a:xfrm>
            <a:off x="6350000" y="2362200"/>
            <a:ext cx="101600" cy="15748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14" name="T1314"/>
          <p:cNvSpPr txBox="1"/>
          <p:nvPr/>
        </p:nvSpPr>
        <p:spPr>
          <a:xfrm>
            <a:off x="6756400" y="2641600"/>
            <a:ext cx="47244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Daya tarik peluang</a:t>
            </a:r>
          </a:p>
        </p:txBody>
      </p:sp>
      <p:sp>
        <p:nvSpPr>
          <p:cNvPr id="1315" name="T1315"/>
          <p:cNvSpPr txBox="1"/>
          <p:nvPr/>
        </p:nvSpPr>
        <p:spPr>
          <a:xfrm>
            <a:off x="6756400" y="3124200"/>
            <a:ext cx="4724400" cy="685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id-ID" sz="1700" b="0" i="0" dirty="0">
                <a:solidFill>
                  <a:srgbClr val="46524A"/>
                </a:solidFill>
                <a:latin typeface="Calibri"/>
                <a:cs typeface="Calibri"/>
              </a:rPr>
              <a:t>Seberapa besar, bertumbuh, dan terjangkau pasar itu.</a:t>
            </a:r>
          </a:p>
        </p:txBody>
      </p:sp>
      <p:sp>
        <p:nvSpPr>
          <p:cNvPr id="1316" name="S1316"/>
          <p:cNvSpPr/>
          <p:nvPr/>
        </p:nvSpPr>
        <p:spPr>
          <a:xfrm>
            <a:off x="6350000" y="4140200"/>
            <a:ext cx="5435600" cy="1574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17" name="S1317"/>
          <p:cNvSpPr/>
          <p:nvPr/>
        </p:nvSpPr>
        <p:spPr>
          <a:xfrm>
            <a:off x="6350000" y="4140200"/>
            <a:ext cx="101600" cy="1574800"/>
          </a:xfrm>
          <a:prstGeom prst="roundRect">
            <a:avLst>
              <a:gd name="adj" fmla="val 30000"/>
            </a:avLst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18" name="T1318"/>
          <p:cNvSpPr txBox="1"/>
          <p:nvPr/>
        </p:nvSpPr>
        <p:spPr>
          <a:xfrm>
            <a:off x="6756400" y="4419600"/>
            <a:ext cx="47244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Kesiapan tim</a:t>
            </a:r>
          </a:p>
        </p:txBody>
      </p:sp>
      <p:sp>
        <p:nvSpPr>
          <p:cNvPr id="1319" name="T1319"/>
          <p:cNvSpPr txBox="1"/>
          <p:nvPr/>
        </p:nvSpPr>
        <p:spPr>
          <a:xfrm>
            <a:off x="6756400" y="4902200"/>
            <a:ext cx="4724400" cy="685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id-ID" sz="1700" b="0" i="0" dirty="0">
                <a:solidFill>
                  <a:srgbClr val="46524A"/>
                </a:solidFill>
                <a:latin typeface="Calibri"/>
                <a:cs typeface="Calibri"/>
              </a:rPr>
              <a:t>Seberapa cocok sumber daya, keahlian, dan jaringan tim Anda.</a:t>
            </a:r>
          </a:p>
        </p:txBody>
      </p:sp>
      <p:sp>
        <p:nvSpPr>
          <p:cNvPr id="1320" name="T1320"/>
          <p:cNvSpPr txBox="1"/>
          <p:nvPr/>
        </p:nvSpPr>
        <p:spPr>
          <a:xfrm>
            <a:off x="6350000" y="5994400"/>
            <a:ext cx="38100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700" b="1" i="0" dirty="0">
                <a:solidFill>
                  <a:srgbClr val="133822"/>
                </a:solidFill>
                <a:latin typeface="Calibri"/>
                <a:cs typeface="Calibri"/>
              </a:rPr>
              <a:t>Kuat di satu sisi saja belum cukup.</a:t>
            </a:r>
          </a:p>
        </p:txBody>
      </p:sp>
      <p:sp>
        <p:nvSpPr>
          <p:cNvPr id="1321" name="T1321"/>
          <p:cNvSpPr txBox="1"/>
          <p:nvPr/>
        </p:nvSpPr>
        <p:spPr>
          <a:xfrm>
            <a:off x="6350000" y="6375400"/>
            <a:ext cx="54356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Sumber: Gruber &amp; Tal (2017), Where to Play.</a:t>
            </a:r>
          </a:p>
        </p:txBody>
      </p:sp>
    </p:spTree>
    <p:extLst>
      <p:ext uri="{BB962C8B-B14F-4D97-AF65-F5344CB8AC3E}">
        <p14:creationId xmlns:p14="http://schemas.microsoft.com/office/powerpoint/2010/main" val="115973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T14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Tiga langkah Market Opportunity Navigator</a:t>
            </a:r>
          </a:p>
        </p:txBody>
      </p:sp>
      <p:sp>
        <p:nvSpPr>
          <p:cNvPr id="1403" name="S14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04" name="T14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1405" name="S1405"/>
          <p:cNvSpPr/>
          <p:nvPr/>
        </p:nvSpPr>
        <p:spPr>
          <a:xfrm>
            <a:off x="711200" y="1905000"/>
            <a:ext cx="3251200" cy="3759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06" name="S1406"/>
          <p:cNvSpPr/>
          <p:nvPr/>
        </p:nvSpPr>
        <p:spPr>
          <a:xfrm>
            <a:off x="711200" y="1905000"/>
            <a:ext cx="32512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07" name="T1407"/>
          <p:cNvSpPr txBox="1"/>
          <p:nvPr/>
        </p:nvSpPr>
        <p:spPr>
          <a:xfrm>
            <a:off x="1016000" y="2235200"/>
            <a:ext cx="2540000" cy="660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4000" b="1" i="0" dirty="0">
                <a:solidFill>
                  <a:srgbClr val="3D6E66"/>
                </a:solidFill>
                <a:latin typeface="Cambria"/>
                <a:cs typeface="Cambria"/>
              </a:rPr>
              <a:t>01</a:t>
            </a:r>
          </a:p>
        </p:txBody>
      </p:sp>
      <p:sp>
        <p:nvSpPr>
          <p:cNvPr id="1408" name="T1408"/>
          <p:cNvSpPr txBox="1"/>
          <p:nvPr/>
        </p:nvSpPr>
        <p:spPr>
          <a:xfrm>
            <a:off x="1016000" y="2997200"/>
            <a:ext cx="25400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6E776E"/>
                </a:solidFill>
                <a:latin typeface="Calibri"/>
                <a:cs typeface="Calibri"/>
              </a:rPr>
              <a:t>BUKA OPSI</a:t>
            </a:r>
          </a:p>
        </p:txBody>
      </p:sp>
      <p:sp>
        <p:nvSpPr>
          <p:cNvPr id="1409" name="T1409"/>
          <p:cNvSpPr txBox="1"/>
          <p:nvPr/>
        </p:nvSpPr>
        <p:spPr>
          <a:xfrm>
            <a:off x="1016000" y="3352800"/>
            <a:ext cx="26924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Opportunity Set</a:t>
            </a:r>
          </a:p>
        </p:txBody>
      </p:sp>
      <p:sp>
        <p:nvSpPr>
          <p:cNvPr id="1410" name="T1410"/>
          <p:cNvSpPr txBox="1"/>
          <p:nvPr/>
        </p:nvSpPr>
        <p:spPr>
          <a:xfrm>
            <a:off x="1016000" y="4267200"/>
            <a:ext cx="2692400" cy="127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Memetakan semua kemungkinan kombinasi produk dan pasar bisnis Anda.</a:t>
            </a:r>
          </a:p>
        </p:txBody>
      </p:sp>
      <p:sp>
        <p:nvSpPr>
          <p:cNvPr id="1411" name="S1411"/>
          <p:cNvSpPr/>
          <p:nvPr/>
        </p:nvSpPr>
        <p:spPr>
          <a:xfrm>
            <a:off x="4089400" y="3606800"/>
            <a:ext cx="355600" cy="355600"/>
          </a:xfrm>
          <a:prstGeom prst="rightArrow">
            <a:avLst/>
          </a:prstGeom>
          <a:solidFill>
            <a:srgbClr val="CFDE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12" name="S1412"/>
          <p:cNvSpPr/>
          <p:nvPr/>
        </p:nvSpPr>
        <p:spPr>
          <a:xfrm>
            <a:off x="4521200" y="1905000"/>
            <a:ext cx="3251200" cy="3759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13" name="S1413"/>
          <p:cNvSpPr/>
          <p:nvPr/>
        </p:nvSpPr>
        <p:spPr>
          <a:xfrm>
            <a:off x="4521200" y="1905000"/>
            <a:ext cx="32512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14" name="T1414"/>
          <p:cNvSpPr txBox="1"/>
          <p:nvPr/>
        </p:nvSpPr>
        <p:spPr>
          <a:xfrm>
            <a:off x="4826000" y="2235200"/>
            <a:ext cx="2540000" cy="660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4000" b="1" i="0" dirty="0">
                <a:solidFill>
                  <a:srgbClr val="3D6E66"/>
                </a:solidFill>
                <a:latin typeface="Cambria"/>
                <a:cs typeface="Cambria"/>
              </a:rPr>
              <a:t>02</a:t>
            </a:r>
          </a:p>
        </p:txBody>
      </p:sp>
      <p:sp>
        <p:nvSpPr>
          <p:cNvPr id="1415" name="T1415"/>
          <p:cNvSpPr txBox="1"/>
          <p:nvPr/>
        </p:nvSpPr>
        <p:spPr>
          <a:xfrm>
            <a:off x="4826000" y="2997200"/>
            <a:ext cx="25400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6E776E"/>
                </a:solidFill>
                <a:latin typeface="Calibri"/>
                <a:cs typeface="Calibri"/>
              </a:rPr>
              <a:t>SARING</a:t>
            </a:r>
          </a:p>
        </p:txBody>
      </p:sp>
      <p:sp>
        <p:nvSpPr>
          <p:cNvPr id="1416" name="T1416"/>
          <p:cNvSpPr txBox="1"/>
          <p:nvPr/>
        </p:nvSpPr>
        <p:spPr>
          <a:xfrm>
            <a:off x="4826000" y="3352800"/>
            <a:ext cx="26924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Market Attractiveness</a:t>
            </a:r>
          </a:p>
        </p:txBody>
      </p:sp>
      <p:sp>
        <p:nvSpPr>
          <p:cNvPr id="1417" name="T1417"/>
          <p:cNvSpPr txBox="1"/>
          <p:nvPr/>
        </p:nvSpPr>
        <p:spPr>
          <a:xfrm>
            <a:off x="4826000" y="4267200"/>
            <a:ext cx="2692400" cy="127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Menilai tiap kombinasi dari daya tarik pasar dan kesiapan tim.</a:t>
            </a:r>
          </a:p>
        </p:txBody>
      </p:sp>
      <p:sp>
        <p:nvSpPr>
          <p:cNvPr id="1418" name="S1418"/>
          <p:cNvSpPr/>
          <p:nvPr/>
        </p:nvSpPr>
        <p:spPr>
          <a:xfrm>
            <a:off x="7899400" y="3606800"/>
            <a:ext cx="355600" cy="355600"/>
          </a:xfrm>
          <a:prstGeom prst="rightArrow">
            <a:avLst/>
          </a:prstGeom>
          <a:solidFill>
            <a:srgbClr val="CFDE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19" name="S1419"/>
          <p:cNvSpPr/>
          <p:nvPr/>
        </p:nvSpPr>
        <p:spPr>
          <a:xfrm>
            <a:off x="8331200" y="1905000"/>
            <a:ext cx="3251200" cy="3759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20" name="S1420"/>
          <p:cNvSpPr/>
          <p:nvPr/>
        </p:nvSpPr>
        <p:spPr>
          <a:xfrm>
            <a:off x="8331200" y="1905000"/>
            <a:ext cx="3251200" cy="76200"/>
          </a:xfrm>
          <a:prstGeom prst="roundRect">
            <a:avLst>
              <a:gd name="adj" fmla="val 30000"/>
            </a:avLst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21" name="T1421"/>
          <p:cNvSpPr txBox="1"/>
          <p:nvPr/>
        </p:nvSpPr>
        <p:spPr>
          <a:xfrm>
            <a:off x="8636000" y="2235200"/>
            <a:ext cx="2540000" cy="660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4000" b="1" i="0" dirty="0">
                <a:solidFill>
                  <a:srgbClr val="8A6018"/>
                </a:solidFill>
                <a:latin typeface="Cambria"/>
                <a:cs typeface="Cambria"/>
              </a:rPr>
              <a:t>03</a:t>
            </a:r>
          </a:p>
        </p:txBody>
      </p:sp>
      <p:sp>
        <p:nvSpPr>
          <p:cNvPr id="1422" name="T1422"/>
          <p:cNvSpPr txBox="1"/>
          <p:nvPr/>
        </p:nvSpPr>
        <p:spPr>
          <a:xfrm>
            <a:off x="8636000" y="2997200"/>
            <a:ext cx="25400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6E776E"/>
                </a:solidFill>
                <a:latin typeface="Calibri"/>
                <a:cs typeface="Calibri"/>
              </a:rPr>
              <a:t>PUTUSKAN</a:t>
            </a:r>
          </a:p>
        </p:txBody>
      </p:sp>
      <p:sp>
        <p:nvSpPr>
          <p:cNvPr id="1423" name="T1423"/>
          <p:cNvSpPr txBox="1"/>
          <p:nvPr/>
        </p:nvSpPr>
        <p:spPr>
          <a:xfrm>
            <a:off x="8636000" y="3352800"/>
            <a:ext cx="26924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Agile Focus</a:t>
            </a:r>
          </a:p>
        </p:txBody>
      </p:sp>
      <p:sp>
        <p:nvSpPr>
          <p:cNvPr id="1424" name="T1424"/>
          <p:cNvSpPr txBox="1"/>
          <p:nvPr/>
        </p:nvSpPr>
        <p:spPr>
          <a:xfrm>
            <a:off x="8636000" y="4267200"/>
            <a:ext cx="2692400" cy="127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50" b="0" i="0" dirty="0">
                <a:solidFill>
                  <a:srgbClr val="46524A"/>
                </a:solidFill>
                <a:latin typeface="Calibri"/>
                <a:cs typeface="Calibri"/>
              </a:rPr>
              <a:t>Memilih fokus utama sekarang, siap menyesuaikan saat kondisi berubah.</a:t>
            </a:r>
          </a:p>
        </p:txBody>
      </p:sp>
      <p:sp>
        <p:nvSpPr>
          <p:cNvPr id="1425" name="S1425"/>
          <p:cNvSpPr/>
          <p:nvPr/>
        </p:nvSpPr>
        <p:spPr>
          <a:xfrm>
            <a:off x="711200" y="5969000"/>
            <a:ext cx="11074400" cy="12700"/>
          </a:xfrm>
          <a:prstGeom prst="rect">
            <a:avLst/>
          </a:prstGeom>
          <a:solidFill>
            <a:srgbClr val="E6E1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26" name="T1426"/>
          <p:cNvSpPr txBox="1"/>
          <p:nvPr/>
        </p:nvSpPr>
        <p:spPr>
          <a:xfrm>
            <a:off x="711200" y="6146800"/>
            <a:ext cx="76200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700" b="0" i="0" dirty="0">
                <a:solidFill>
                  <a:srgbClr val="2F3B33"/>
                </a:solidFill>
                <a:latin typeface="Calibri"/>
                <a:cs typeface="Calibri"/>
              </a:rPr>
              <a:t>Kita bahas satu per satu, lalu terapkan ke bisnis Anda.</a:t>
            </a:r>
          </a:p>
        </p:txBody>
      </p:sp>
    </p:spTree>
    <p:extLst>
      <p:ext uri="{BB962C8B-B14F-4D97-AF65-F5344CB8AC3E}">
        <p14:creationId xmlns:p14="http://schemas.microsoft.com/office/powerpoint/2010/main" val="328901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T1601"/>
          <p:cNvSpPr txBox="1"/>
          <p:nvPr/>
        </p:nvSpPr>
        <p:spPr>
          <a:xfrm>
            <a:off x="711200" y="4064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8A6018"/>
                </a:solidFill>
                <a:latin typeface="Calibri"/>
                <a:cs typeface="Calibri"/>
              </a:rPr>
              <a:t>LANGKAH 1</a:t>
            </a:r>
          </a:p>
        </p:txBody>
      </p:sp>
      <p:sp>
        <p:nvSpPr>
          <p:cNvPr id="1602" name="T16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Opportunity Set: buka dulu semua pilihan</a:t>
            </a:r>
          </a:p>
        </p:txBody>
      </p:sp>
      <p:sp>
        <p:nvSpPr>
          <p:cNvPr id="1603" name="S16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04" name="T16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6</a:t>
            </a:r>
          </a:p>
        </p:txBody>
      </p:sp>
      <p:sp>
        <p:nvSpPr>
          <p:cNvPr id="1605" name="T1605"/>
          <p:cNvSpPr txBox="1"/>
          <p:nvPr/>
        </p:nvSpPr>
        <p:spPr>
          <a:xfrm>
            <a:off x="711200" y="1930400"/>
            <a:ext cx="6604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3D6E66"/>
                </a:solidFill>
                <a:latin typeface="Calibri"/>
                <a:cs typeface="Calibri"/>
              </a:rPr>
              <a:t>SATU PRODUK BISA MELAYANI BANYAK PASAR</a:t>
            </a:r>
          </a:p>
        </p:txBody>
      </p:sp>
      <p:sp>
        <p:nvSpPr>
          <p:cNvPr id="1606" name="T1606"/>
          <p:cNvSpPr txBox="1"/>
          <p:nvPr/>
        </p:nvSpPr>
        <p:spPr>
          <a:xfrm>
            <a:off x="2286000" y="2413000"/>
            <a:ext cx="15748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id-ID" sz="1600" b="1" i="0" dirty="0">
                <a:solidFill>
                  <a:srgbClr val="133822"/>
                </a:solidFill>
                <a:latin typeface="Calibri"/>
                <a:cs typeface="Calibri"/>
              </a:rPr>
              <a:t>Mahasiswa</a:t>
            </a:r>
          </a:p>
        </p:txBody>
      </p:sp>
      <p:sp>
        <p:nvSpPr>
          <p:cNvPr id="1607" name="T1607"/>
          <p:cNvSpPr txBox="1"/>
          <p:nvPr/>
        </p:nvSpPr>
        <p:spPr>
          <a:xfrm>
            <a:off x="3937000" y="2413000"/>
            <a:ext cx="15748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id-ID" sz="1600" b="1" i="0" dirty="0">
                <a:solidFill>
                  <a:srgbClr val="133822"/>
                </a:solidFill>
                <a:latin typeface="Calibri"/>
                <a:cs typeface="Calibri"/>
              </a:rPr>
              <a:t>UMKM</a:t>
            </a:r>
          </a:p>
        </p:txBody>
      </p:sp>
      <p:sp>
        <p:nvSpPr>
          <p:cNvPr id="1608" name="T1608"/>
          <p:cNvSpPr txBox="1"/>
          <p:nvPr/>
        </p:nvSpPr>
        <p:spPr>
          <a:xfrm>
            <a:off x="5588000" y="2413000"/>
            <a:ext cx="15748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id-ID" sz="1600" b="1" i="0" dirty="0">
                <a:solidFill>
                  <a:srgbClr val="133822"/>
                </a:solidFill>
                <a:latin typeface="Calibri"/>
                <a:cs typeface="Calibri"/>
              </a:rPr>
              <a:t>Kantor</a:t>
            </a:r>
          </a:p>
        </p:txBody>
      </p:sp>
      <p:sp>
        <p:nvSpPr>
          <p:cNvPr id="1609" name="T1609"/>
          <p:cNvSpPr txBox="1"/>
          <p:nvPr/>
        </p:nvSpPr>
        <p:spPr>
          <a:xfrm>
            <a:off x="711200" y="3098800"/>
            <a:ext cx="15240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700" b="1" i="0" dirty="0">
                <a:solidFill>
                  <a:srgbClr val="133822"/>
                </a:solidFill>
                <a:latin typeface="Calibri"/>
                <a:cs typeface="Calibri"/>
              </a:rPr>
              <a:t>Produk utama</a:t>
            </a:r>
          </a:p>
        </p:txBody>
      </p:sp>
      <p:sp>
        <p:nvSpPr>
          <p:cNvPr id="1610" name="C1610"/>
          <p:cNvSpPr/>
          <p:nvPr/>
        </p:nvSpPr>
        <p:spPr>
          <a:xfrm>
            <a:off x="2286000" y="2870200"/>
            <a:ext cx="15748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id-ID" sz="1600" dirty="0">
                <a:solidFill>
                  <a:srgbClr val="5F6A61"/>
                </a:solidFill>
                <a:latin typeface="Calibri"/>
              </a:rPr>
              <a:t>Kombinasi 1</a:t>
            </a:r>
          </a:p>
        </p:txBody>
      </p:sp>
      <p:sp>
        <p:nvSpPr>
          <p:cNvPr id="1611" name="C1611"/>
          <p:cNvSpPr/>
          <p:nvPr/>
        </p:nvSpPr>
        <p:spPr>
          <a:xfrm>
            <a:off x="3937000" y="2870200"/>
            <a:ext cx="15748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id-ID" sz="1600" dirty="0">
                <a:solidFill>
                  <a:srgbClr val="5F6A61"/>
                </a:solidFill>
                <a:latin typeface="Calibri"/>
              </a:rPr>
              <a:t>Kombinasi 2</a:t>
            </a:r>
          </a:p>
        </p:txBody>
      </p:sp>
      <p:sp>
        <p:nvSpPr>
          <p:cNvPr id="1612" name="C1612"/>
          <p:cNvSpPr/>
          <p:nvPr/>
        </p:nvSpPr>
        <p:spPr>
          <a:xfrm>
            <a:off x="5588000" y="2870200"/>
            <a:ext cx="15748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id-ID" sz="1600" dirty="0">
                <a:solidFill>
                  <a:srgbClr val="5F6A61"/>
                </a:solidFill>
                <a:latin typeface="Calibri"/>
              </a:rPr>
              <a:t>Kombinasi 3</a:t>
            </a:r>
          </a:p>
        </p:txBody>
      </p:sp>
      <p:sp>
        <p:nvSpPr>
          <p:cNvPr id="1613" name="T1613"/>
          <p:cNvSpPr txBox="1"/>
          <p:nvPr/>
        </p:nvSpPr>
        <p:spPr>
          <a:xfrm>
            <a:off x="711200" y="4318000"/>
            <a:ext cx="15240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700" b="1" i="0" dirty="0">
                <a:solidFill>
                  <a:srgbClr val="133822"/>
                </a:solidFill>
                <a:latin typeface="Calibri"/>
                <a:cs typeface="Calibri"/>
              </a:rPr>
              <a:t>Varian hemat</a:t>
            </a:r>
          </a:p>
        </p:txBody>
      </p:sp>
      <p:sp>
        <p:nvSpPr>
          <p:cNvPr id="1614" name="C1614"/>
          <p:cNvSpPr/>
          <p:nvPr/>
        </p:nvSpPr>
        <p:spPr>
          <a:xfrm>
            <a:off x="2286000" y="4089400"/>
            <a:ext cx="15748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id-ID" sz="1600" dirty="0">
                <a:solidFill>
                  <a:srgbClr val="5F6A61"/>
                </a:solidFill>
                <a:latin typeface="Calibri"/>
              </a:rPr>
              <a:t>Kombinasi 4</a:t>
            </a:r>
          </a:p>
        </p:txBody>
      </p:sp>
      <p:sp>
        <p:nvSpPr>
          <p:cNvPr id="1615" name="C1615"/>
          <p:cNvSpPr/>
          <p:nvPr/>
        </p:nvSpPr>
        <p:spPr>
          <a:xfrm>
            <a:off x="3937000" y="4089400"/>
            <a:ext cx="15748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id-ID" sz="1600" dirty="0">
                <a:solidFill>
                  <a:srgbClr val="5F6A61"/>
                </a:solidFill>
                <a:latin typeface="Calibri"/>
              </a:rPr>
              <a:t>Kombinasi 5</a:t>
            </a:r>
          </a:p>
        </p:txBody>
      </p:sp>
      <p:sp>
        <p:nvSpPr>
          <p:cNvPr id="1616" name="C1616"/>
          <p:cNvSpPr/>
          <p:nvPr/>
        </p:nvSpPr>
        <p:spPr>
          <a:xfrm>
            <a:off x="5588000" y="4089400"/>
            <a:ext cx="15748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id-ID" sz="1600" dirty="0">
                <a:solidFill>
                  <a:srgbClr val="5F6A61"/>
                </a:solidFill>
                <a:latin typeface="Calibri"/>
              </a:rPr>
              <a:t>Kombinasi 6</a:t>
            </a:r>
          </a:p>
        </p:txBody>
      </p:sp>
      <p:sp>
        <p:nvSpPr>
          <p:cNvPr id="1617" name="T1617"/>
          <p:cNvSpPr txBox="1"/>
          <p:nvPr/>
        </p:nvSpPr>
        <p:spPr>
          <a:xfrm>
            <a:off x="711200" y="5435600"/>
            <a:ext cx="6604000" cy="660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00" b="0" i="0" dirty="0">
                <a:solidFill>
                  <a:srgbClr val="46524A"/>
                </a:solidFill>
                <a:latin typeface="Calibri"/>
                <a:cs typeface="Calibri"/>
              </a:rPr>
              <a:t>Tiap kotak adalah satu kombinasi produk × pasar yang mungkin Anda garap.</a:t>
            </a:r>
          </a:p>
        </p:txBody>
      </p:sp>
      <p:sp>
        <p:nvSpPr>
          <p:cNvPr id="1618" name="S1618"/>
          <p:cNvSpPr/>
          <p:nvPr/>
        </p:nvSpPr>
        <p:spPr>
          <a:xfrm>
            <a:off x="7620000" y="1930400"/>
            <a:ext cx="4165600" cy="3225800"/>
          </a:xfrm>
          <a:prstGeom prst="roundRect">
            <a:avLst>
              <a:gd name="adj" fmla="val 6000"/>
            </a:avLst>
          </a:prstGeom>
          <a:solidFill>
            <a:srgbClr val="FBF1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19" name="S1619"/>
          <p:cNvSpPr/>
          <p:nvPr/>
        </p:nvSpPr>
        <p:spPr>
          <a:xfrm>
            <a:off x="7620000" y="1930400"/>
            <a:ext cx="76200" cy="3225800"/>
          </a:xfrm>
          <a:prstGeom prst="rect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20" name="T1620"/>
          <p:cNvSpPr txBox="1"/>
          <p:nvPr/>
        </p:nvSpPr>
        <p:spPr>
          <a:xfrm>
            <a:off x="7950200" y="2286000"/>
            <a:ext cx="35052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6E5B37"/>
                </a:solidFill>
                <a:latin typeface="Cambria"/>
                <a:cs typeface="Cambria"/>
              </a:rPr>
              <a:t>Jangan dulu memilih</a:t>
            </a:r>
          </a:p>
        </p:txBody>
      </p:sp>
      <p:sp>
        <p:nvSpPr>
          <p:cNvPr id="1621" name="T1621"/>
          <p:cNvSpPr txBox="1"/>
          <p:nvPr/>
        </p:nvSpPr>
        <p:spPr>
          <a:xfrm>
            <a:off x="7950200" y="2870200"/>
            <a:ext cx="3505200" cy="203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id-ID" sz="1750" b="0" i="0" dirty="0">
                <a:solidFill>
                  <a:srgbClr val="6E5B37"/>
                </a:solidFill>
                <a:latin typeface="Calibri"/>
                <a:cs typeface="Calibri"/>
              </a:rPr>
              <a:t>Di langkah ini tugasnya memperluas, bukan menyaring. Makin banyak kombinasi yang terpikir, makin besar peluang menemukan yang bagus.</a:t>
            </a:r>
          </a:p>
        </p:txBody>
      </p:sp>
      <p:sp>
        <p:nvSpPr>
          <p:cNvPr id="1622" name="S1622"/>
          <p:cNvSpPr/>
          <p:nvPr/>
        </p:nvSpPr>
        <p:spPr>
          <a:xfrm>
            <a:off x="7620000" y="5435600"/>
            <a:ext cx="4165600" cy="1016000"/>
          </a:xfrm>
          <a:prstGeom prst="roundRect">
            <a:avLst>
              <a:gd name="adj" fmla="val 6000"/>
            </a:avLst>
          </a:prstGeom>
          <a:solidFill>
            <a:srgbClr val="EDF4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23" name="S1623"/>
          <p:cNvSpPr/>
          <p:nvPr/>
        </p:nvSpPr>
        <p:spPr>
          <a:xfrm>
            <a:off x="7620000" y="5435600"/>
            <a:ext cx="76200" cy="10160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24" name="T1624"/>
          <p:cNvSpPr txBox="1"/>
          <p:nvPr/>
        </p:nvSpPr>
        <p:spPr>
          <a:xfrm>
            <a:off x="7950200" y="5664200"/>
            <a:ext cx="3505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3D6E66"/>
                </a:solidFill>
                <a:latin typeface="Calibri"/>
                <a:cs typeface="Calibri"/>
              </a:rPr>
              <a:t>KERJA CEPAT · 5 MENIT</a:t>
            </a:r>
          </a:p>
        </p:txBody>
      </p:sp>
      <p:sp>
        <p:nvSpPr>
          <p:cNvPr id="1625" name="T1625"/>
          <p:cNvSpPr txBox="1"/>
          <p:nvPr/>
        </p:nvSpPr>
        <p:spPr>
          <a:xfrm>
            <a:off x="7950200" y="5969000"/>
            <a:ext cx="35560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750" b="0" i="0" dirty="0">
                <a:solidFill>
                  <a:srgbClr val="2F3B33"/>
                </a:solidFill>
                <a:latin typeface="Calibri"/>
                <a:cs typeface="Calibri"/>
              </a:rPr>
              <a:t>Tulis 6 kombinasi untuk bisnis Anda.</a:t>
            </a:r>
          </a:p>
        </p:txBody>
      </p:sp>
    </p:spTree>
    <p:extLst>
      <p:ext uri="{BB962C8B-B14F-4D97-AF65-F5344CB8AC3E}">
        <p14:creationId xmlns:p14="http://schemas.microsoft.com/office/powerpoint/2010/main" val="1278164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T1701"/>
          <p:cNvSpPr txBox="1"/>
          <p:nvPr/>
        </p:nvSpPr>
        <p:spPr>
          <a:xfrm>
            <a:off x="711200" y="4064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8A6018"/>
                </a:solidFill>
                <a:latin typeface="Calibri"/>
                <a:cs typeface="Calibri"/>
              </a:rPr>
              <a:t>LANGKAH 2</a:t>
            </a:r>
          </a:p>
        </p:txBody>
      </p:sp>
      <p:sp>
        <p:nvSpPr>
          <p:cNvPr id="1702" name="T17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Market Attractiveness: saring dengan dua ukuran</a:t>
            </a:r>
          </a:p>
        </p:txBody>
      </p:sp>
      <p:sp>
        <p:nvSpPr>
          <p:cNvPr id="1703" name="S17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04" name="T17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1705" name="S1705"/>
          <p:cNvSpPr/>
          <p:nvPr/>
        </p:nvSpPr>
        <p:spPr>
          <a:xfrm>
            <a:off x="711200" y="1905000"/>
            <a:ext cx="5384800" cy="3378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06" name="S1706"/>
          <p:cNvSpPr/>
          <p:nvPr/>
        </p:nvSpPr>
        <p:spPr>
          <a:xfrm>
            <a:off x="711200" y="1905000"/>
            <a:ext cx="53848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07" name="T1707"/>
          <p:cNvSpPr txBox="1"/>
          <p:nvPr/>
        </p:nvSpPr>
        <p:spPr>
          <a:xfrm>
            <a:off x="1066800" y="2260600"/>
            <a:ext cx="45720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40" dirty="0">
                <a:solidFill>
                  <a:srgbClr val="3D6E66"/>
                </a:solidFill>
                <a:latin typeface="Calibri"/>
                <a:cs typeface="Calibri"/>
              </a:rPr>
              <a:t>DAYA TARIK PASAR</a:t>
            </a:r>
          </a:p>
        </p:txBody>
      </p:sp>
      <p:sp>
        <p:nvSpPr>
          <p:cNvPr id="1708" name="S1708"/>
          <p:cNvSpPr/>
          <p:nvPr/>
        </p:nvSpPr>
        <p:spPr>
          <a:xfrm>
            <a:off x="1066800" y="2844800"/>
            <a:ext cx="127000" cy="127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09" name="T1709"/>
          <p:cNvSpPr txBox="1"/>
          <p:nvPr/>
        </p:nvSpPr>
        <p:spPr>
          <a:xfrm>
            <a:off x="1371600" y="2743200"/>
            <a:ext cx="4318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Ukuran pasar</a:t>
            </a:r>
          </a:p>
        </p:txBody>
      </p:sp>
      <p:sp>
        <p:nvSpPr>
          <p:cNvPr id="1710" name="S1710"/>
          <p:cNvSpPr/>
          <p:nvPr/>
        </p:nvSpPr>
        <p:spPr>
          <a:xfrm>
            <a:off x="1066800" y="3479800"/>
            <a:ext cx="127000" cy="127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11" name="T1711"/>
          <p:cNvSpPr txBox="1"/>
          <p:nvPr/>
        </p:nvSpPr>
        <p:spPr>
          <a:xfrm>
            <a:off x="1371600" y="3378200"/>
            <a:ext cx="4318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Potensi pertumbuhan</a:t>
            </a:r>
          </a:p>
        </p:txBody>
      </p:sp>
      <p:sp>
        <p:nvSpPr>
          <p:cNvPr id="1712" name="S1712"/>
          <p:cNvSpPr/>
          <p:nvPr/>
        </p:nvSpPr>
        <p:spPr>
          <a:xfrm>
            <a:off x="1066800" y="4114800"/>
            <a:ext cx="127000" cy="127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13" name="T1713"/>
          <p:cNvSpPr txBox="1"/>
          <p:nvPr/>
        </p:nvSpPr>
        <p:spPr>
          <a:xfrm>
            <a:off x="1371600" y="4013200"/>
            <a:ext cx="4318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Tingkat persaingan</a:t>
            </a:r>
          </a:p>
        </p:txBody>
      </p:sp>
      <p:sp>
        <p:nvSpPr>
          <p:cNvPr id="1714" name="S1714"/>
          <p:cNvSpPr/>
          <p:nvPr/>
        </p:nvSpPr>
        <p:spPr>
          <a:xfrm>
            <a:off x="1066800" y="4749800"/>
            <a:ext cx="127000" cy="127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15" name="T1715"/>
          <p:cNvSpPr txBox="1"/>
          <p:nvPr/>
        </p:nvSpPr>
        <p:spPr>
          <a:xfrm>
            <a:off x="1371600" y="4648200"/>
            <a:ext cx="4318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Kemudahan menjangkau</a:t>
            </a:r>
          </a:p>
        </p:txBody>
      </p:sp>
      <p:sp>
        <p:nvSpPr>
          <p:cNvPr id="1716" name="S1716"/>
          <p:cNvSpPr/>
          <p:nvPr/>
        </p:nvSpPr>
        <p:spPr>
          <a:xfrm>
            <a:off x="6400800" y="1905000"/>
            <a:ext cx="5384800" cy="3378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17" name="S1717"/>
          <p:cNvSpPr/>
          <p:nvPr/>
        </p:nvSpPr>
        <p:spPr>
          <a:xfrm>
            <a:off x="6400800" y="1905000"/>
            <a:ext cx="5384800" cy="76200"/>
          </a:xfrm>
          <a:prstGeom prst="roundRect">
            <a:avLst>
              <a:gd name="adj" fmla="val 30000"/>
            </a:avLst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18" name="T1718"/>
          <p:cNvSpPr txBox="1"/>
          <p:nvPr/>
        </p:nvSpPr>
        <p:spPr>
          <a:xfrm>
            <a:off x="6756400" y="2260600"/>
            <a:ext cx="45720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40" dirty="0">
                <a:solidFill>
                  <a:srgbClr val="8A6018"/>
                </a:solidFill>
                <a:latin typeface="Calibri"/>
                <a:cs typeface="Calibri"/>
              </a:rPr>
              <a:t>KESIAPAN TIM (FIT)</a:t>
            </a:r>
          </a:p>
        </p:txBody>
      </p:sp>
      <p:sp>
        <p:nvSpPr>
          <p:cNvPr id="1719" name="S1719"/>
          <p:cNvSpPr/>
          <p:nvPr/>
        </p:nvSpPr>
        <p:spPr>
          <a:xfrm>
            <a:off x="6756400" y="2844800"/>
            <a:ext cx="127000" cy="1270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20" name="T1720"/>
          <p:cNvSpPr txBox="1"/>
          <p:nvPr/>
        </p:nvSpPr>
        <p:spPr>
          <a:xfrm>
            <a:off x="7061200" y="2743200"/>
            <a:ext cx="4318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Sumber daya yang dimiliki</a:t>
            </a:r>
          </a:p>
        </p:txBody>
      </p:sp>
      <p:sp>
        <p:nvSpPr>
          <p:cNvPr id="1721" name="S1721"/>
          <p:cNvSpPr/>
          <p:nvPr/>
        </p:nvSpPr>
        <p:spPr>
          <a:xfrm>
            <a:off x="6756400" y="3479800"/>
            <a:ext cx="127000" cy="1270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22" name="T1722"/>
          <p:cNvSpPr txBox="1"/>
          <p:nvPr/>
        </p:nvSpPr>
        <p:spPr>
          <a:xfrm>
            <a:off x="7061200" y="3378200"/>
            <a:ext cx="4318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Keahlian tim</a:t>
            </a:r>
          </a:p>
        </p:txBody>
      </p:sp>
      <p:sp>
        <p:nvSpPr>
          <p:cNvPr id="1723" name="S1723"/>
          <p:cNvSpPr/>
          <p:nvPr/>
        </p:nvSpPr>
        <p:spPr>
          <a:xfrm>
            <a:off x="6756400" y="4114800"/>
            <a:ext cx="127000" cy="1270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24" name="T1724"/>
          <p:cNvSpPr txBox="1"/>
          <p:nvPr/>
        </p:nvSpPr>
        <p:spPr>
          <a:xfrm>
            <a:off x="7061200" y="4013200"/>
            <a:ext cx="4318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Jaringan dan relasi</a:t>
            </a:r>
          </a:p>
        </p:txBody>
      </p:sp>
      <p:sp>
        <p:nvSpPr>
          <p:cNvPr id="1725" name="S1725"/>
          <p:cNvSpPr/>
          <p:nvPr/>
        </p:nvSpPr>
        <p:spPr>
          <a:xfrm>
            <a:off x="6756400" y="4749800"/>
            <a:ext cx="127000" cy="1270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26" name="T1726"/>
          <p:cNvSpPr txBox="1"/>
          <p:nvPr/>
        </p:nvSpPr>
        <p:spPr>
          <a:xfrm>
            <a:off x="7061200" y="4648200"/>
            <a:ext cx="4318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Pengalaman di bidang itu</a:t>
            </a:r>
          </a:p>
        </p:txBody>
      </p:sp>
      <p:sp>
        <p:nvSpPr>
          <p:cNvPr id="1727" name="S1727"/>
          <p:cNvSpPr/>
          <p:nvPr/>
        </p:nvSpPr>
        <p:spPr>
          <a:xfrm>
            <a:off x="711200" y="5588000"/>
            <a:ext cx="11074400" cy="965200"/>
          </a:xfrm>
          <a:prstGeom prst="roundRect">
            <a:avLst>
              <a:gd name="adj" fmla="val 5000"/>
            </a:avLst>
          </a:prstGeom>
          <a:solidFill>
            <a:srgbClr val="1338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28" name="T1728"/>
          <p:cNvSpPr txBox="1"/>
          <p:nvPr/>
        </p:nvSpPr>
        <p:spPr>
          <a:xfrm>
            <a:off x="1066800" y="57912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E0A94A"/>
                </a:solidFill>
                <a:latin typeface="Calibri"/>
                <a:cs typeface="Calibri"/>
              </a:rPr>
              <a:t>CARA MEMAKAINYA</a:t>
            </a:r>
          </a:p>
        </p:txBody>
      </p:sp>
      <p:sp>
        <p:nvSpPr>
          <p:cNvPr id="1729" name="T1729"/>
          <p:cNvSpPr txBox="1"/>
          <p:nvPr/>
        </p:nvSpPr>
        <p:spPr>
          <a:xfrm>
            <a:off x="1066800" y="6121400"/>
            <a:ext cx="104648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E4EBE5"/>
                </a:solidFill>
                <a:latin typeface="Calibri"/>
                <a:cs typeface="Calibri"/>
              </a:rPr>
              <a:t>Beri skor 1–5 pada tiap kombinasi untuk kedua sisi. Yang menarik tapi tak terjangkau tim, tunda dulu.</a:t>
            </a:r>
          </a:p>
        </p:txBody>
      </p:sp>
    </p:spTree>
    <p:extLst>
      <p:ext uri="{BB962C8B-B14F-4D97-AF65-F5344CB8AC3E}">
        <p14:creationId xmlns:p14="http://schemas.microsoft.com/office/powerpoint/2010/main" val="102076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T1801"/>
          <p:cNvSpPr txBox="1"/>
          <p:nvPr/>
        </p:nvSpPr>
        <p:spPr>
          <a:xfrm>
            <a:off x="711200" y="4064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8A6018"/>
                </a:solidFill>
                <a:latin typeface="Calibri"/>
                <a:cs typeface="Calibri"/>
              </a:rPr>
              <a:t>LANGKAH 3</a:t>
            </a:r>
          </a:p>
        </p:txBody>
      </p:sp>
      <p:sp>
        <p:nvSpPr>
          <p:cNvPr id="1802" name="T18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Agile Focus: pilih satu, siap berubah</a:t>
            </a:r>
          </a:p>
        </p:txBody>
      </p:sp>
      <p:sp>
        <p:nvSpPr>
          <p:cNvPr id="1803" name="S18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04" name="T18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8</a:t>
            </a:r>
          </a:p>
        </p:txBody>
      </p:sp>
      <p:sp>
        <p:nvSpPr>
          <p:cNvPr id="1805" name="Q1805"/>
          <p:cNvSpPr/>
          <p:nvPr/>
        </p:nvSpPr>
        <p:spPr>
          <a:xfrm>
            <a:off x="1422400" y="2108200"/>
            <a:ext cx="2717800" cy="1803400"/>
          </a:xfrm>
          <a:prstGeom prst="roundRect">
            <a:avLst>
              <a:gd name="adj" fmla="val 7000"/>
            </a:avLst>
          </a:prstGeom>
          <a:solidFill>
            <a:srgbClr val="F3F6F2"/>
          </a:solidFill>
          <a:ln w="12700">
            <a:solidFill>
              <a:srgbClr val="E6E1D4"/>
            </a:solidFill>
          </a:ln>
        </p:spPr>
        <p:txBody>
          <a:bodyPr wrap="square" lIns="152400" tIns="114300" rIns="152400" bIns="114300" anchor="ctr"/>
          <a:lstStyle/>
          <a:p>
            <a:pPr>
              <a:buNone/>
            </a:pPr>
            <a:r>
              <a:rPr lang="id-ID" sz="2000" b="1" dirty="0">
                <a:solidFill>
                  <a:srgbClr val="4E5B52"/>
                </a:solidFill>
                <a:latin typeface="Cambria"/>
              </a:rPr>
              <a:t>Moon Shot</a:t>
            </a:r>
          </a:p>
          <a:p>
            <a:pPr>
              <a:lnSpc>
                <a:spcPct val="110000"/>
              </a:lnSpc>
              <a:spcBef>
                <a:spcPts val="400"/>
              </a:spcBef>
              <a:buNone/>
            </a:pPr>
            <a:r>
              <a:rPr lang="id-ID" sz="1600" dirty="0">
                <a:solidFill>
                  <a:srgbClr val="7A8279"/>
                </a:solidFill>
                <a:latin typeface="Calibri"/>
              </a:rPr>
              <a:t>Menarik, tim belum siap</a:t>
            </a:r>
          </a:p>
        </p:txBody>
      </p:sp>
      <p:sp>
        <p:nvSpPr>
          <p:cNvPr id="1806" name="Q1806"/>
          <p:cNvSpPr/>
          <p:nvPr/>
        </p:nvSpPr>
        <p:spPr>
          <a:xfrm>
            <a:off x="4267200" y="2108200"/>
            <a:ext cx="2717800" cy="1803400"/>
          </a:xfrm>
          <a:prstGeom prst="roundRect">
            <a:avLst>
              <a:gd name="adj" fmla="val 7000"/>
            </a:avLst>
          </a:prstGeom>
          <a:solidFill>
            <a:srgbClr val="133822"/>
          </a:solidFill>
          <a:ln>
            <a:noFill/>
          </a:ln>
        </p:spPr>
        <p:txBody>
          <a:bodyPr wrap="square" lIns="152400" tIns="114300" rIns="152400" bIns="114300" anchor="ctr"/>
          <a:lstStyle/>
          <a:p>
            <a:pPr>
              <a:buNone/>
            </a:pPr>
            <a:r>
              <a:rPr lang="id-ID" sz="2000" b="1" dirty="0">
                <a:solidFill>
                  <a:srgbClr val="FFFFFF"/>
                </a:solidFill>
                <a:latin typeface="Cambria"/>
              </a:rPr>
              <a:t>Gold Mine</a:t>
            </a:r>
          </a:p>
          <a:p>
            <a:pPr>
              <a:lnSpc>
                <a:spcPct val="110000"/>
              </a:lnSpc>
              <a:spcBef>
                <a:spcPts val="400"/>
              </a:spcBef>
              <a:buNone/>
            </a:pPr>
            <a:r>
              <a:rPr lang="id-ID" sz="1600" dirty="0">
                <a:solidFill>
                  <a:srgbClr val="C9D6CE"/>
                </a:solidFill>
                <a:latin typeface="Calibri"/>
              </a:rPr>
              <a:t>Menarik dan tim siap</a:t>
            </a:r>
          </a:p>
        </p:txBody>
      </p:sp>
      <p:sp>
        <p:nvSpPr>
          <p:cNvPr id="1807" name="Q1807"/>
          <p:cNvSpPr/>
          <p:nvPr/>
        </p:nvSpPr>
        <p:spPr>
          <a:xfrm>
            <a:off x="1422400" y="4038600"/>
            <a:ext cx="2717800" cy="1803400"/>
          </a:xfrm>
          <a:prstGeom prst="roundRect">
            <a:avLst>
              <a:gd name="adj" fmla="val 7000"/>
            </a:avLst>
          </a:prstGeom>
          <a:solidFill>
            <a:srgbClr val="F3F6F2"/>
          </a:solidFill>
          <a:ln w="12700">
            <a:solidFill>
              <a:srgbClr val="E6E1D4"/>
            </a:solidFill>
          </a:ln>
        </p:spPr>
        <p:txBody>
          <a:bodyPr wrap="square" lIns="152400" tIns="114300" rIns="152400" bIns="114300" anchor="ctr"/>
          <a:lstStyle/>
          <a:p>
            <a:pPr>
              <a:buNone/>
            </a:pPr>
            <a:r>
              <a:rPr lang="id-ID" sz="2000" b="1" dirty="0">
                <a:solidFill>
                  <a:srgbClr val="4E5B52"/>
                </a:solidFill>
                <a:latin typeface="Cambria"/>
              </a:rPr>
              <a:t>Tanda tanya</a:t>
            </a:r>
          </a:p>
          <a:p>
            <a:pPr>
              <a:lnSpc>
                <a:spcPct val="110000"/>
              </a:lnSpc>
              <a:spcBef>
                <a:spcPts val="400"/>
              </a:spcBef>
              <a:buNone/>
            </a:pPr>
            <a:r>
              <a:rPr lang="id-ID" sz="1600" dirty="0">
                <a:solidFill>
                  <a:srgbClr val="7A8279"/>
                </a:solidFill>
                <a:latin typeface="Calibri"/>
              </a:rPr>
              <a:t>Lewati dulu</a:t>
            </a:r>
          </a:p>
        </p:txBody>
      </p:sp>
      <p:sp>
        <p:nvSpPr>
          <p:cNvPr id="1808" name="Q1808"/>
          <p:cNvSpPr/>
          <p:nvPr/>
        </p:nvSpPr>
        <p:spPr>
          <a:xfrm>
            <a:off x="4267200" y="4038600"/>
            <a:ext cx="2717800" cy="1803400"/>
          </a:xfrm>
          <a:prstGeom prst="roundRect">
            <a:avLst>
              <a:gd name="adj" fmla="val 7000"/>
            </a:avLst>
          </a:prstGeom>
          <a:solidFill>
            <a:srgbClr val="F3F6F2"/>
          </a:solidFill>
          <a:ln w="12700">
            <a:solidFill>
              <a:srgbClr val="E6E1D4"/>
            </a:solidFill>
          </a:ln>
        </p:spPr>
        <p:txBody>
          <a:bodyPr wrap="square" lIns="152400" tIns="114300" rIns="152400" bIns="114300" anchor="ctr"/>
          <a:lstStyle/>
          <a:p>
            <a:pPr>
              <a:buNone/>
            </a:pPr>
            <a:r>
              <a:rPr lang="id-ID" sz="2000" b="1" dirty="0">
                <a:solidFill>
                  <a:srgbClr val="4E5B52"/>
                </a:solidFill>
                <a:latin typeface="Cambria"/>
              </a:rPr>
              <a:t>Quick Win</a:t>
            </a:r>
          </a:p>
          <a:p>
            <a:pPr>
              <a:lnSpc>
                <a:spcPct val="110000"/>
              </a:lnSpc>
              <a:spcBef>
                <a:spcPts val="400"/>
              </a:spcBef>
              <a:buNone/>
            </a:pPr>
            <a:r>
              <a:rPr lang="id-ID" sz="1600" dirty="0">
                <a:solidFill>
                  <a:srgbClr val="7A8279"/>
                </a:solidFill>
                <a:latin typeface="Calibri"/>
              </a:rPr>
              <a:t>Mudah, nilainya terbatas</a:t>
            </a:r>
          </a:p>
        </p:txBody>
      </p:sp>
      <p:sp>
        <p:nvSpPr>
          <p:cNvPr id="1809" name="T1809"/>
          <p:cNvSpPr txBox="1"/>
          <p:nvPr/>
        </p:nvSpPr>
        <p:spPr>
          <a:xfrm rot="-5400000">
            <a:off x="838200" y="2413000"/>
            <a:ext cx="1524000" cy="15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dirty="0">
                <a:solidFill>
                  <a:srgbClr val="3D6E66"/>
                </a:solidFill>
                <a:latin typeface="Calibri"/>
                <a:cs typeface="Calibri"/>
              </a:rPr>
              <a:t>Daya tarik pasar →</a:t>
            </a:r>
          </a:p>
        </p:txBody>
      </p:sp>
      <p:sp>
        <p:nvSpPr>
          <p:cNvPr id="1810" name="T1810"/>
          <p:cNvSpPr txBox="1"/>
          <p:nvPr/>
        </p:nvSpPr>
        <p:spPr>
          <a:xfrm>
            <a:off x="1422400" y="5969000"/>
            <a:ext cx="55626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dirty="0">
                <a:solidFill>
                  <a:srgbClr val="3D6E66"/>
                </a:solidFill>
                <a:latin typeface="Calibri"/>
                <a:cs typeface="Calibri"/>
              </a:rPr>
              <a:t>Kesiapan tim →</a:t>
            </a:r>
          </a:p>
        </p:txBody>
      </p:sp>
      <p:sp>
        <p:nvSpPr>
          <p:cNvPr id="1811" name="S1811"/>
          <p:cNvSpPr/>
          <p:nvPr/>
        </p:nvSpPr>
        <p:spPr>
          <a:xfrm>
            <a:off x="7620000" y="1905000"/>
            <a:ext cx="4165600" cy="2362200"/>
          </a:xfrm>
          <a:prstGeom prst="roundRect">
            <a:avLst>
              <a:gd name="adj" fmla="val 6000"/>
            </a:avLst>
          </a:prstGeom>
          <a:solidFill>
            <a:srgbClr val="FBF1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12" name="S1812"/>
          <p:cNvSpPr/>
          <p:nvPr/>
        </p:nvSpPr>
        <p:spPr>
          <a:xfrm>
            <a:off x="7620000" y="1905000"/>
            <a:ext cx="76200" cy="2362200"/>
          </a:xfrm>
          <a:prstGeom prst="rect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13" name="T1813"/>
          <p:cNvSpPr txBox="1"/>
          <p:nvPr/>
        </p:nvSpPr>
        <p:spPr>
          <a:xfrm>
            <a:off x="7950200" y="2235200"/>
            <a:ext cx="35052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6E5B37"/>
                </a:solidFill>
                <a:latin typeface="Cambria"/>
                <a:cs typeface="Cambria"/>
              </a:rPr>
              <a:t>Fokus, bukan selamanya</a:t>
            </a:r>
          </a:p>
        </p:txBody>
      </p:sp>
      <p:sp>
        <p:nvSpPr>
          <p:cNvPr id="1814" name="T1814"/>
          <p:cNvSpPr txBox="1"/>
          <p:nvPr/>
        </p:nvSpPr>
        <p:spPr>
          <a:xfrm>
            <a:off x="7950200" y="2819400"/>
            <a:ext cx="3505200" cy="127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id-ID" sz="1750" b="0" i="0" dirty="0">
                <a:solidFill>
                  <a:srgbClr val="6E5B37"/>
                </a:solidFill>
                <a:latin typeface="Calibri"/>
                <a:cs typeface="Calibri"/>
              </a:rPr>
              <a:t>Pilih satu sampai dua kombinasi skor tertinggi. Tinjau ulang saat pasar berubah.</a:t>
            </a:r>
          </a:p>
        </p:txBody>
      </p:sp>
      <p:sp>
        <p:nvSpPr>
          <p:cNvPr id="1815" name="S1815"/>
          <p:cNvSpPr/>
          <p:nvPr/>
        </p:nvSpPr>
        <p:spPr>
          <a:xfrm>
            <a:off x="7620000" y="4521200"/>
            <a:ext cx="4165600" cy="1752600"/>
          </a:xfrm>
          <a:prstGeom prst="roundRect">
            <a:avLst>
              <a:gd name="adj" fmla="val 6000"/>
            </a:avLst>
          </a:prstGeom>
          <a:solidFill>
            <a:srgbClr val="EDF4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16" name="S1816"/>
          <p:cNvSpPr/>
          <p:nvPr/>
        </p:nvSpPr>
        <p:spPr>
          <a:xfrm>
            <a:off x="7620000" y="4521200"/>
            <a:ext cx="76200" cy="17526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17" name="T1817"/>
          <p:cNvSpPr txBox="1"/>
          <p:nvPr/>
        </p:nvSpPr>
        <p:spPr>
          <a:xfrm>
            <a:off x="7950200" y="4800600"/>
            <a:ext cx="3505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20" dirty="0">
                <a:solidFill>
                  <a:srgbClr val="3D6E66"/>
                </a:solidFill>
                <a:latin typeface="Calibri"/>
                <a:cs typeface="Calibri"/>
              </a:rPr>
              <a:t>DISKUSI BERPASANGAN · 5 MENIT</a:t>
            </a:r>
          </a:p>
        </p:txBody>
      </p:sp>
      <p:sp>
        <p:nvSpPr>
          <p:cNvPr id="1818" name="T1818"/>
          <p:cNvSpPr txBox="1"/>
          <p:nvPr/>
        </p:nvSpPr>
        <p:spPr>
          <a:xfrm>
            <a:off x="7950200" y="5130800"/>
            <a:ext cx="3556000" cy="965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50" b="0" i="0" dirty="0">
                <a:solidFill>
                  <a:srgbClr val="2F3B33"/>
                </a:solidFill>
                <a:latin typeface="Calibri"/>
                <a:cs typeface="Calibri"/>
              </a:rPr>
              <a:t>Kombinasi Anda masuk kuadran mana? Beri alasan ke teman sebelah.</a:t>
            </a:r>
          </a:p>
        </p:txBody>
      </p:sp>
    </p:spTree>
    <p:extLst>
      <p:ext uri="{BB962C8B-B14F-4D97-AF65-F5344CB8AC3E}">
        <p14:creationId xmlns:p14="http://schemas.microsoft.com/office/powerpoint/2010/main" val="322147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T19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Uji ulang pasar bisnis Anda</a:t>
            </a:r>
          </a:p>
        </p:txBody>
      </p:sp>
      <p:sp>
        <p:nvSpPr>
          <p:cNvPr id="1903" name="S19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04" name="T19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9</a:t>
            </a:r>
          </a:p>
        </p:txBody>
      </p:sp>
      <p:sp>
        <p:nvSpPr>
          <p:cNvPr id="1905" name="N1905"/>
          <p:cNvSpPr/>
          <p:nvPr/>
        </p:nvSpPr>
        <p:spPr>
          <a:xfrm>
            <a:off x="711200" y="2057400"/>
            <a:ext cx="558800" cy="5588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06" name="T1906"/>
          <p:cNvSpPr txBox="1"/>
          <p:nvPr/>
        </p:nvSpPr>
        <p:spPr>
          <a:xfrm>
            <a:off x="1524000" y="2108200"/>
            <a:ext cx="88900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2100" b="1" i="0" dirty="0">
                <a:solidFill>
                  <a:srgbClr val="133822"/>
                </a:solidFill>
                <a:latin typeface="Calibri"/>
                <a:cs typeface="Calibri"/>
              </a:rPr>
              <a:t>Apakah pasar yang Anda sasar sekarang masih yang paling menjanjikan?</a:t>
            </a:r>
          </a:p>
        </p:txBody>
      </p:sp>
      <p:sp>
        <p:nvSpPr>
          <p:cNvPr id="1907" name="S1907"/>
          <p:cNvSpPr/>
          <p:nvPr/>
        </p:nvSpPr>
        <p:spPr>
          <a:xfrm>
            <a:off x="1524000" y="3022600"/>
            <a:ext cx="8890000" cy="12700"/>
          </a:xfrm>
          <a:prstGeom prst="rect">
            <a:avLst/>
          </a:prstGeom>
          <a:solidFill>
            <a:srgbClr val="DCD6C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08" name="N1908"/>
          <p:cNvSpPr/>
          <p:nvPr/>
        </p:nvSpPr>
        <p:spPr>
          <a:xfrm>
            <a:off x="711200" y="3479800"/>
            <a:ext cx="558800" cy="5588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09" name="T1909"/>
          <p:cNvSpPr txBox="1"/>
          <p:nvPr/>
        </p:nvSpPr>
        <p:spPr>
          <a:xfrm>
            <a:off x="1524000" y="3530600"/>
            <a:ext cx="88900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2100" b="1" i="0" dirty="0">
                <a:solidFill>
                  <a:srgbClr val="133822"/>
                </a:solidFill>
                <a:latin typeface="Calibri"/>
                <a:cs typeface="Calibri"/>
              </a:rPr>
              <a:t>Adakah kombinasi produk dan pasar lain yang belum Anda garap?</a:t>
            </a:r>
          </a:p>
        </p:txBody>
      </p:sp>
      <p:sp>
        <p:nvSpPr>
          <p:cNvPr id="1910" name="S1910"/>
          <p:cNvSpPr/>
          <p:nvPr/>
        </p:nvSpPr>
        <p:spPr>
          <a:xfrm>
            <a:off x="1524000" y="4445000"/>
            <a:ext cx="8890000" cy="12700"/>
          </a:xfrm>
          <a:prstGeom prst="rect">
            <a:avLst/>
          </a:prstGeom>
          <a:solidFill>
            <a:srgbClr val="DCD6C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11" name="N1911"/>
          <p:cNvSpPr/>
          <p:nvPr/>
        </p:nvSpPr>
        <p:spPr>
          <a:xfrm>
            <a:off x="711200" y="4902200"/>
            <a:ext cx="558800" cy="5588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12" name="T1912"/>
          <p:cNvSpPr txBox="1"/>
          <p:nvPr/>
        </p:nvSpPr>
        <p:spPr>
          <a:xfrm>
            <a:off x="1524000" y="4953000"/>
            <a:ext cx="88900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id-ID" sz="2100" b="1" i="0" dirty="0">
                <a:solidFill>
                  <a:srgbClr val="133822"/>
                </a:solidFill>
                <a:latin typeface="Calibri"/>
                <a:cs typeface="Calibri"/>
              </a:rPr>
              <a:t>Apa satu langkah kecil untuk mengujinya bulan ini?</a:t>
            </a:r>
          </a:p>
        </p:txBody>
      </p:sp>
      <p:sp>
        <p:nvSpPr>
          <p:cNvPr id="1913" name="S1913"/>
          <p:cNvSpPr/>
          <p:nvPr/>
        </p:nvSpPr>
        <p:spPr>
          <a:xfrm>
            <a:off x="1524000" y="5867400"/>
            <a:ext cx="8890000" cy="12700"/>
          </a:xfrm>
          <a:prstGeom prst="rect">
            <a:avLst/>
          </a:prstGeom>
          <a:solidFill>
            <a:srgbClr val="DCD6C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14" name="S1914"/>
          <p:cNvSpPr/>
          <p:nvPr/>
        </p:nvSpPr>
        <p:spPr>
          <a:xfrm>
            <a:off x="711200" y="6172200"/>
            <a:ext cx="11074400" cy="12700"/>
          </a:xfrm>
          <a:prstGeom prst="rect">
            <a:avLst/>
          </a:prstGeom>
          <a:solidFill>
            <a:srgbClr val="E6E1D4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8435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T2001"/>
          <p:cNvSpPr txBox="1"/>
          <p:nvPr/>
        </p:nvSpPr>
        <p:spPr>
          <a:xfrm>
            <a:off x="711200" y="4064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8A6018"/>
                </a:solidFill>
                <a:latin typeface="Calibri"/>
                <a:cs typeface="Calibri"/>
              </a:rPr>
              <a:t>TINDAK LANJUT · 1 DARI 3</a:t>
            </a:r>
          </a:p>
        </p:txBody>
      </p:sp>
      <p:sp>
        <p:nvSpPr>
          <p:cNvPr id="2002" name="T20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Perbarui Business Model Canvas</a:t>
            </a:r>
          </a:p>
        </p:txBody>
      </p:sp>
      <p:sp>
        <p:nvSpPr>
          <p:cNvPr id="2003" name="S20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04" name="T20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2005" name="B2005"/>
          <p:cNvSpPr/>
          <p:nvPr/>
        </p:nvSpPr>
        <p:spPr>
          <a:xfrm>
            <a:off x="711200" y="2159000"/>
            <a:ext cx="1320800" cy="22352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0" dirty="0">
                <a:solidFill>
                  <a:srgbClr val="4E5B52"/>
                </a:solidFill>
                <a:latin typeface="Calibri"/>
              </a:rPr>
              <a:t>Mitra kunci</a:t>
            </a:r>
          </a:p>
        </p:txBody>
      </p:sp>
      <p:sp>
        <p:nvSpPr>
          <p:cNvPr id="2006" name="B2006"/>
          <p:cNvSpPr/>
          <p:nvPr/>
        </p:nvSpPr>
        <p:spPr>
          <a:xfrm>
            <a:off x="2133600" y="2159000"/>
            <a:ext cx="1320800" cy="1066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0" dirty="0">
                <a:solidFill>
                  <a:srgbClr val="4E5B52"/>
                </a:solidFill>
                <a:latin typeface="Calibri"/>
              </a:rPr>
              <a:t>Aktivitas kunci</a:t>
            </a:r>
          </a:p>
        </p:txBody>
      </p:sp>
      <p:sp>
        <p:nvSpPr>
          <p:cNvPr id="2007" name="B2007"/>
          <p:cNvSpPr/>
          <p:nvPr/>
        </p:nvSpPr>
        <p:spPr>
          <a:xfrm>
            <a:off x="2133600" y="3327400"/>
            <a:ext cx="1320800" cy="1066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0" dirty="0">
                <a:solidFill>
                  <a:srgbClr val="4E5B52"/>
                </a:solidFill>
                <a:latin typeface="Calibri"/>
              </a:rPr>
              <a:t>Sumber daya</a:t>
            </a:r>
          </a:p>
        </p:txBody>
      </p:sp>
      <p:sp>
        <p:nvSpPr>
          <p:cNvPr id="2008" name="B2008"/>
          <p:cNvSpPr/>
          <p:nvPr/>
        </p:nvSpPr>
        <p:spPr>
          <a:xfrm>
            <a:off x="3556000" y="2159000"/>
            <a:ext cx="1320800" cy="2235200"/>
          </a:xfrm>
          <a:prstGeom prst="roundRect">
            <a:avLst>
              <a:gd name="adj" fmla="val 9000"/>
            </a:avLst>
          </a:prstGeom>
          <a:solidFill>
            <a:srgbClr val="133822"/>
          </a:solidFill>
          <a:ln w="12700">
            <a:solidFill>
              <a:srgbClr val="133822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1" dirty="0">
                <a:solidFill>
                  <a:srgbClr val="FFFFFF"/>
                </a:solidFill>
                <a:latin typeface="Calibri"/>
              </a:rPr>
              <a:t>Proposisi nilai</a:t>
            </a:r>
          </a:p>
        </p:txBody>
      </p:sp>
      <p:sp>
        <p:nvSpPr>
          <p:cNvPr id="2009" name="B2009"/>
          <p:cNvSpPr/>
          <p:nvPr/>
        </p:nvSpPr>
        <p:spPr>
          <a:xfrm>
            <a:off x="4978400" y="2159000"/>
            <a:ext cx="1320800" cy="1066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0" dirty="0">
                <a:solidFill>
                  <a:srgbClr val="4E5B52"/>
                </a:solidFill>
                <a:latin typeface="Calibri"/>
              </a:rPr>
              <a:t>Hubungan pelanggan</a:t>
            </a:r>
          </a:p>
        </p:txBody>
      </p:sp>
      <p:sp>
        <p:nvSpPr>
          <p:cNvPr id="2010" name="B2010"/>
          <p:cNvSpPr/>
          <p:nvPr/>
        </p:nvSpPr>
        <p:spPr>
          <a:xfrm>
            <a:off x="4978400" y="3327400"/>
            <a:ext cx="1320800" cy="1066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0" dirty="0">
                <a:solidFill>
                  <a:srgbClr val="4E5B52"/>
                </a:solidFill>
                <a:latin typeface="Calibri"/>
              </a:rPr>
              <a:t>Saluran</a:t>
            </a:r>
          </a:p>
        </p:txBody>
      </p:sp>
      <p:sp>
        <p:nvSpPr>
          <p:cNvPr id="2011" name="B2011"/>
          <p:cNvSpPr/>
          <p:nvPr/>
        </p:nvSpPr>
        <p:spPr>
          <a:xfrm>
            <a:off x="6400800" y="2159000"/>
            <a:ext cx="1320800" cy="2235200"/>
          </a:xfrm>
          <a:prstGeom prst="roundRect">
            <a:avLst>
              <a:gd name="adj" fmla="val 9000"/>
            </a:avLst>
          </a:prstGeom>
          <a:solidFill>
            <a:srgbClr val="133822"/>
          </a:solidFill>
          <a:ln w="12700">
            <a:solidFill>
              <a:srgbClr val="133822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1" dirty="0">
                <a:solidFill>
                  <a:srgbClr val="FFFFFF"/>
                </a:solidFill>
                <a:latin typeface="Calibri"/>
              </a:rPr>
              <a:t>Segmen pelanggan</a:t>
            </a:r>
          </a:p>
        </p:txBody>
      </p:sp>
      <p:sp>
        <p:nvSpPr>
          <p:cNvPr id="2012" name="B2012"/>
          <p:cNvSpPr/>
          <p:nvPr/>
        </p:nvSpPr>
        <p:spPr>
          <a:xfrm>
            <a:off x="711200" y="4495800"/>
            <a:ext cx="2844800" cy="9652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0" dirty="0">
                <a:solidFill>
                  <a:srgbClr val="4E5B52"/>
                </a:solidFill>
                <a:latin typeface="Calibri"/>
              </a:rPr>
              <a:t>Struktur biaya</a:t>
            </a:r>
          </a:p>
        </p:txBody>
      </p:sp>
      <p:sp>
        <p:nvSpPr>
          <p:cNvPr id="2013" name="B2013"/>
          <p:cNvSpPr/>
          <p:nvPr/>
        </p:nvSpPr>
        <p:spPr>
          <a:xfrm>
            <a:off x="3657600" y="4495800"/>
            <a:ext cx="4064000" cy="9652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 wrap="square" lIns="76200" tIns="63500" rIns="76200" bIns="63500" anchor="ctr"/>
          <a:lstStyle/>
          <a:p>
            <a:pPr algn="ctr">
              <a:lnSpc>
                <a:spcPct val="102000"/>
              </a:lnSpc>
              <a:buNone/>
            </a:pPr>
            <a:r>
              <a:rPr lang="id-ID" sz="1450" b="0" dirty="0">
                <a:solidFill>
                  <a:srgbClr val="4E5B52"/>
                </a:solidFill>
                <a:latin typeface="Calibri"/>
              </a:rPr>
              <a:t>Arus pendapatan</a:t>
            </a:r>
          </a:p>
        </p:txBody>
      </p:sp>
      <p:sp>
        <p:nvSpPr>
          <p:cNvPr id="2014" name="T2014"/>
          <p:cNvSpPr txBox="1"/>
          <p:nvPr/>
        </p:nvSpPr>
        <p:spPr>
          <a:xfrm>
            <a:off x="711200" y="5638800"/>
            <a:ext cx="66040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600" b="0" i="1" dirty="0">
                <a:solidFill>
                  <a:srgbClr val="667065"/>
                </a:solidFill>
                <a:latin typeface="Calibri"/>
                <a:cs typeface="Calibri"/>
              </a:rPr>
              <a:t>Dua blok gelap paling terdampak keputusan hari ini.</a:t>
            </a:r>
          </a:p>
        </p:txBody>
      </p:sp>
      <p:sp>
        <p:nvSpPr>
          <p:cNvPr id="2015" name="S2015"/>
          <p:cNvSpPr/>
          <p:nvPr/>
        </p:nvSpPr>
        <p:spPr>
          <a:xfrm>
            <a:off x="7874000" y="2159000"/>
            <a:ext cx="3911600" cy="2540000"/>
          </a:xfrm>
          <a:prstGeom prst="roundRect">
            <a:avLst>
              <a:gd name="adj" fmla="val 6000"/>
            </a:avLst>
          </a:prstGeom>
          <a:solidFill>
            <a:srgbClr val="FBF1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16" name="S2016"/>
          <p:cNvSpPr/>
          <p:nvPr/>
        </p:nvSpPr>
        <p:spPr>
          <a:xfrm>
            <a:off x="7874000" y="2159000"/>
            <a:ext cx="76200" cy="2540000"/>
          </a:xfrm>
          <a:prstGeom prst="rect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17" name="T2017"/>
          <p:cNvSpPr txBox="1"/>
          <p:nvPr/>
        </p:nvSpPr>
        <p:spPr>
          <a:xfrm>
            <a:off x="8204200" y="2489200"/>
            <a:ext cx="32512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6E5B37"/>
                </a:solidFill>
                <a:latin typeface="Cambria"/>
                <a:cs typeface="Cambria"/>
              </a:rPr>
              <a:t>Yang perlu diubah</a:t>
            </a:r>
          </a:p>
        </p:txBody>
      </p:sp>
      <p:sp>
        <p:nvSpPr>
          <p:cNvPr id="2018" name="T2018"/>
          <p:cNvSpPr txBox="1"/>
          <p:nvPr/>
        </p:nvSpPr>
        <p:spPr>
          <a:xfrm>
            <a:off x="8204200" y="3073400"/>
            <a:ext cx="3251200" cy="1397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id-ID" sz="1750" b="0" i="0" dirty="0">
                <a:solidFill>
                  <a:srgbClr val="6E5B37"/>
                </a:solidFill>
                <a:latin typeface="Calibri"/>
                <a:cs typeface="Calibri"/>
              </a:rPr>
              <a:t>Kalau fokus pasar bergeser, segmen pelanggan dan proposisi nilai ikut bergeser. Saluran biasanya menyusul.</a:t>
            </a:r>
          </a:p>
        </p:txBody>
      </p:sp>
      <p:sp>
        <p:nvSpPr>
          <p:cNvPr id="2019" name="S2019"/>
          <p:cNvSpPr/>
          <p:nvPr/>
        </p:nvSpPr>
        <p:spPr>
          <a:xfrm>
            <a:off x="7874000" y="4953000"/>
            <a:ext cx="3911600" cy="1219200"/>
          </a:xfrm>
          <a:prstGeom prst="roundRect">
            <a:avLst>
              <a:gd name="adj" fmla="val 6000"/>
            </a:avLst>
          </a:prstGeom>
          <a:solidFill>
            <a:srgbClr val="EDF4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20" name="S2020"/>
          <p:cNvSpPr/>
          <p:nvPr/>
        </p:nvSpPr>
        <p:spPr>
          <a:xfrm>
            <a:off x="7874000" y="4953000"/>
            <a:ext cx="76200" cy="12192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21" name="T2021"/>
          <p:cNvSpPr txBox="1"/>
          <p:nvPr/>
        </p:nvSpPr>
        <p:spPr>
          <a:xfrm>
            <a:off x="8204200" y="5207000"/>
            <a:ext cx="325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20" dirty="0">
                <a:solidFill>
                  <a:srgbClr val="3D6E66"/>
                </a:solidFill>
                <a:latin typeface="Calibri"/>
                <a:cs typeface="Calibri"/>
              </a:rPr>
              <a:t>TUGAS · SETELAH KELAS</a:t>
            </a:r>
          </a:p>
        </p:txBody>
      </p:sp>
      <p:sp>
        <p:nvSpPr>
          <p:cNvPr id="2022" name="T2022"/>
          <p:cNvSpPr txBox="1"/>
          <p:nvPr/>
        </p:nvSpPr>
        <p:spPr>
          <a:xfrm>
            <a:off x="8204200" y="5537200"/>
            <a:ext cx="3302000" cy="55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750" b="0" i="0" dirty="0">
                <a:solidFill>
                  <a:srgbClr val="2F3B33"/>
                </a:solidFill>
                <a:latin typeface="Calibri"/>
                <a:cs typeface="Calibri"/>
              </a:rPr>
              <a:t>Bawa BMC terbaru ke pertemuan berikutnya.</a:t>
            </a:r>
          </a:p>
        </p:txBody>
      </p:sp>
    </p:spTree>
    <p:extLst>
      <p:ext uri="{BB962C8B-B14F-4D97-AF65-F5344CB8AC3E}">
        <p14:creationId xmlns:p14="http://schemas.microsoft.com/office/powerpoint/2010/main" val="2429233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T2101"/>
          <p:cNvSpPr txBox="1"/>
          <p:nvPr/>
        </p:nvSpPr>
        <p:spPr>
          <a:xfrm>
            <a:off x="711200" y="4064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8A6018"/>
                </a:solidFill>
                <a:latin typeface="Calibri"/>
                <a:cs typeface="Calibri"/>
              </a:rPr>
              <a:t>TINDAK LANJUT · 2 DARI 3</a:t>
            </a:r>
          </a:p>
        </p:txBody>
      </p:sp>
      <p:sp>
        <p:nvSpPr>
          <p:cNvPr id="2102" name="T21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Perbarui Value Proposition Canvas</a:t>
            </a:r>
          </a:p>
        </p:txBody>
      </p:sp>
      <p:sp>
        <p:nvSpPr>
          <p:cNvPr id="2103" name="S21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04" name="T21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11</a:t>
            </a:r>
          </a:p>
        </p:txBody>
      </p:sp>
      <p:sp>
        <p:nvSpPr>
          <p:cNvPr id="2105" name="S2105"/>
          <p:cNvSpPr/>
          <p:nvPr/>
        </p:nvSpPr>
        <p:spPr>
          <a:xfrm>
            <a:off x="1016000" y="2413000"/>
            <a:ext cx="2921000" cy="2921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52928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06" name="T2106"/>
          <p:cNvSpPr txBox="1"/>
          <p:nvPr/>
        </p:nvSpPr>
        <p:spPr>
          <a:xfrm>
            <a:off x="1320800" y="2717800"/>
            <a:ext cx="23114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3D6E66"/>
                </a:solidFill>
                <a:latin typeface="Calibri"/>
                <a:cs typeface="Calibri"/>
              </a:rPr>
              <a:t>PETA NILAI</a:t>
            </a:r>
          </a:p>
        </p:txBody>
      </p:sp>
      <p:sp>
        <p:nvSpPr>
          <p:cNvPr id="2107" name="T2107"/>
          <p:cNvSpPr txBox="1"/>
          <p:nvPr/>
        </p:nvSpPr>
        <p:spPr>
          <a:xfrm>
            <a:off x="1320800" y="3200400"/>
            <a:ext cx="24130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2F3B33"/>
                </a:solidFill>
                <a:latin typeface="Calibri"/>
                <a:cs typeface="Calibri"/>
              </a:rPr>
              <a:t>Produk &amp; layanan</a:t>
            </a:r>
          </a:p>
        </p:txBody>
      </p:sp>
      <p:sp>
        <p:nvSpPr>
          <p:cNvPr id="2108" name="T2108"/>
          <p:cNvSpPr txBox="1"/>
          <p:nvPr/>
        </p:nvSpPr>
        <p:spPr>
          <a:xfrm>
            <a:off x="1320800" y="3784600"/>
            <a:ext cx="24130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2F3B33"/>
                </a:solidFill>
                <a:latin typeface="Calibri"/>
                <a:cs typeface="Calibri"/>
              </a:rPr>
              <a:t>Pereda masalah</a:t>
            </a:r>
          </a:p>
        </p:txBody>
      </p:sp>
      <p:sp>
        <p:nvSpPr>
          <p:cNvPr id="2109" name="T2109"/>
          <p:cNvSpPr txBox="1"/>
          <p:nvPr/>
        </p:nvSpPr>
        <p:spPr>
          <a:xfrm>
            <a:off x="1320800" y="4368800"/>
            <a:ext cx="24130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2F3B33"/>
                </a:solidFill>
                <a:latin typeface="Calibri"/>
                <a:cs typeface="Calibri"/>
              </a:rPr>
              <a:t>Pencipta manfaat</a:t>
            </a:r>
          </a:p>
        </p:txBody>
      </p:sp>
      <p:sp>
        <p:nvSpPr>
          <p:cNvPr id="2110" name="S2110"/>
          <p:cNvSpPr/>
          <p:nvPr/>
        </p:nvSpPr>
        <p:spPr>
          <a:xfrm>
            <a:off x="4876800" y="2413000"/>
            <a:ext cx="2921000" cy="2921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AA7B2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11" name="T2111"/>
          <p:cNvSpPr txBox="1"/>
          <p:nvPr/>
        </p:nvSpPr>
        <p:spPr>
          <a:xfrm>
            <a:off x="5486400" y="2844800"/>
            <a:ext cx="1905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id-ID" sz="1300" b="1" i="0" spc="120" dirty="0">
                <a:solidFill>
                  <a:srgbClr val="8A6018"/>
                </a:solidFill>
                <a:latin typeface="Calibri"/>
                <a:cs typeface="Calibri"/>
              </a:rPr>
              <a:t>PROFIL PELANGGAN</a:t>
            </a:r>
          </a:p>
        </p:txBody>
      </p:sp>
      <p:sp>
        <p:nvSpPr>
          <p:cNvPr id="2112" name="T2112"/>
          <p:cNvSpPr txBox="1"/>
          <p:nvPr/>
        </p:nvSpPr>
        <p:spPr>
          <a:xfrm>
            <a:off x="5257800" y="3327400"/>
            <a:ext cx="2159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2F3B33"/>
                </a:solidFill>
                <a:latin typeface="Calibri"/>
                <a:cs typeface="Calibri"/>
              </a:rPr>
              <a:t>Pekerjaan pelanggan</a:t>
            </a:r>
          </a:p>
        </p:txBody>
      </p:sp>
      <p:sp>
        <p:nvSpPr>
          <p:cNvPr id="2113" name="T2113"/>
          <p:cNvSpPr txBox="1"/>
          <p:nvPr/>
        </p:nvSpPr>
        <p:spPr>
          <a:xfrm>
            <a:off x="5257800" y="3886200"/>
            <a:ext cx="2159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2F3B33"/>
                </a:solidFill>
                <a:latin typeface="Calibri"/>
                <a:cs typeface="Calibri"/>
              </a:rPr>
              <a:t>Masalah</a:t>
            </a:r>
          </a:p>
        </p:txBody>
      </p:sp>
      <p:sp>
        <p:nvSpPr>
          <p:cNvPr id="2114" name="T2114"/>
          <p:cNvSpPr txBox="1"/>
          <p:nvPr/>
        </p:nvSpPr>
        <p:spPr>
          <a:xfrm>
            <a:off x="5257800" y="4445000"/>
            <a:ext cx="2159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2F3B33"/>
                </a:solidFill>
                <a:latin typeface="Calibri"/>
                <a:cs typeface="Calibri"/>
              </a:rPr>
              <a:t>Harapan</a:t>
            </a:r>
          </a:p>
        </p:txBody>
      </p:sp>
      <p:sp>
        <p:nvSpPr>
          <p:cNvPr id="2115" name="S2115"/>
          <p:cNvSpPr/>
          <p:nvPr/>
        </p:nvSpPr>
        <p:spPr>
          <a:xfrm>
            <a:off x="4089400" y="3683000"/>
            <a:ext cx="660400" cy="355600"/>
          </a:xfrm>
          <a:prstGeom prst="leftRightArrow">
            <a:avLst/>
          </a:prstGeom>
          <a:solidFill>
            <a:srgbClr val="CFDE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16" name="T2116"/>
          <p:cNvSpPr txBox="1"/>
          <p:nvPr/>
        </p:nvSpPr>
        <p:spPr>
          <a:xfrm>
            <a:off x="3810000" y="5486400"/>
            <a:ext cx="12192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id-ID" sz="1600" b="1" i="0" spc="140" dirty="0">
                <a:solidFill>
                  <a:srgbClr val="3D6E66"/>
                </a:solidFill>
                <a:latin typeface="Calibri"/>
                <a:cs typeface="Calibri"/>
              </a:rPr>
              <a:t>FIT</a:t>
            </a:r>
          </a:p>
        </p:txBody>
      </p:sp>
      <p:sp>
        <p:nvSpPr>
          <p:cNvPr id="2117" name="T2117"/>
          <p:cNvSpPr txBox="1"/>
          <p:nvPr/>
        </p:nvSpPr>
        <p:spPr>
          <a:xfrm>
            <a:off x="1016000" y="5918200"/>
            <a:ext cx="68580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700" b="0" i="0" dirty="0">
                <a:solidFill>
                  <a:srgbClr val="46524A"/>
                </a:solidFill>
                <a:latin typeface="Calibri"/>
                <a:cs typeface="Calibri"/>
              </a:rPr>
              <a:t>Cocok berarti apa yang Anda tawarkan menjawab apa yang pelanggan cari.</a:t>
            </a:r>
          </a:p>
        </p:txBody>
      </p:sp>
      <p:sp>
        <p:nvSpPr>
          <p:cNvPr id="2118" name="S2118"/>
          <p:cNvSpPr/>
          <p:nvPr/>
        </p:nvSpPr>
        <p:spPr>
          <a:xfrm>
            <a:off x="8382000" y="2413000"/>
            <a:ext cx="3403600" cy="2286000"/>
          </a:xfrm>
          <a:prstGeom prst="roundRect">
            <a:avLst>
              <a:gd name="adj" fmla="val 6000"/>
            </a:avLst>
          </a:prstGeom>
          <a:solidFill>
            <a:srgbClr val="FBF1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19" name="S2119"/>
          <p:cNvSpPr/>
          <p:nvPr/>
        </p:nvSpPr>
        <p:spPr>
          <a:xfrm>
            <a:off x="8382000" y="2413000"/>
            <a:ext cx="76200" cy="2286000"/>
          </a:xfrm>
          <a:prstGeom prst="rect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20" name="T2120"/>
          <p:cNvSpPr txBox="1"/>
          <p:nvPr/>
        </p:nvSpPr>
        <p:spPr>
          <a:xfrm>
            <a:off x="8712200" y="2717800"/>
            <a:ext cx="27432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200" b="1" i="0" dirty="0">
                <a:solidFill>
                  <a:srgbClr val="6E5B37"/>
                </a:solidFill>
                <a:latin typeface="Cambria"/>
                <a:cs typeface="Cambria"/>
              </a:rPr>
              <a:t>Cek ulang</a:t>
            </a:r>
          </a:p>
        </p:txBody>
      </p:sp>
      <p:sp>
        <p:nvSpPr>
          <p:cNvPr id="2121" name="T2121"/>
          <p:cNvSpPr txBox="1"/>
          <p:nvPr/>
        </p:nvSpPr>
        <p:spPr>
          <a:xfrm>
            <a:off x="8712200" y="3276600"/>
            <a:ext cx="2743200" cy="127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id-ID" sz="1750" b="0" i="0" dirty="0">
                <a:solidFill>
                  <a:srgbClr val="6E5B37"/>
                </a:solidFill>
                <a:latin typeface="Calibri"/>
                <a:cs typeface="Calibri"/>
              </a:rPr>
              <a:t>Pasar baru berarti masalah dan harapan yang baru. Tulis ulang profilnya, jangan disalin.</a:t>
            </a:r>
          </a:p>
        </p:txBody>
      </p:sp>
      <p:sp>
        <p:nvSpPr>
          <p:cNvPr id="2122" name="S2122"/>
          <p:cNvSpPr/>
          <p:nvPr/>
        </p:nvSpPr>
        <p:spPr>
          <a:xfrm>
            <a:off x="8382000" y="4978400"/>
            <a:ext cx="3403600" cy="1320800"/>
          </a:xfrm>
          <a:prstGeom prst="roundRect">
            <a:avLst>
              <a:gd name="adj" fmla="val 6000"/>
            </a:avLst>
          </a:prstGeom>
          <a:solidFill>
            <a:srgbClr val="EDF4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23" name="S2123"/>
          <p:cNvSpPr/>
          <p:nvPr/>
        </p:nvSpPr>
        <p:spPr>
          <a:xfrm>
            <a:off x="8382000" y="4978400"/>
            <a:ext cx="76200" cy="13208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24" name="T2124"/>
          <p:cNvSpPr txBox="1"/>
          <p:nvPr/>
        </p:nvSpPr>
        <p:spPr>
          <a:xfrm>
            <a:off x="8712200" y="5232400"/>
            <a:ext cx="2743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20" dirty="0">
                <a:solidFill>
                  <a:srgbClr val="3D6E66"/>
                </a:solidFill>
                <a:latin typeface="Calibri"/>
                <a:cs typeface="Calibri"/>
              </a:rPr>
              <a:t>TUGAS · SETELAH KELAS</a:t>
            </a:r>
          </a:p>
        </p:txBody>
      </p:sp>
      <p:sp>
        <p:nvSpPr>
          <p:cNvPr id="2125" name="T2125"/>
          <p:cNvSpPr txBox="1"/>
          <p:nvPr/>
        </p:nvSpPr>
        <p:spPr>
          <a:xfrm>
            <a:off x="8712200" y="5562600"/>
            <a:ext cx="27940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750" b="0" i="0" dirty="0">
                <a:solidFill>
                  <a:srgbClr val="2F3B33"/>
                </a:solidFill>
                <a:latin typeface="Calibri"/>
                <a:cs typeface="Calibri"/>
              </a:rPr>
              <a:t>Bawa VPC terbaru ke pertemuan berikutnya.</a:t>
            </a:r>
          </a:p>
        </p:txBody>
      </p:sp>
    </p:spTree>
    <p:extLst>
      <p:ext uri="{BB962C8B-B14F-4D97-AF65-F5344CB8AC3E}">
        <p14:creationId xmlns:p14="http://schemas.microsoft.com/office/powerpoint/2010/main" val="1719660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T2201"/>
          <p:cNvSpPr txBox="1"/>
          <p:nvPr/>
        </p:nvSpPr>
        <p:spPr>
          <a:xfrm>
            <a:off x="711200" y="4064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8A6018"/>
                </a:solidFill>
                <a:latin typeface="Calibri"/>
                <a:cs typeface="Calibri"/>
              </a:rPr>
              <a:t>TINDAK LANJUT · 3 DARI 3</a:t>
            </a:r>
          </a:p>
        </p:txBody>
      </p:sp>
      <p:sp>
        <p:nvSpPr>
          <p:cNvPr id="2202" name="T22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Susun rencana Lean Growth</a:t>
            </a:r>
          </a:p>
        </p:txBody>
      </p:sp>
      <p:sp>
        <p:nvSpPr>
          <p:cNvPr id="2203" name="S22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04" name="T22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12</a:t>
            </a:r>
          </a:p>
        </p:txBody>
      </p:sp>
      <p:sp>
        <p:nvSpPr>
          <p:cNvPr id="2205" name="S2205"/>
          <p:cNvSpPr/>
          <p:nvPr/>
        </p:nvSpPr>
        <p:spPr>
          <a:xfrm>
            <a:off x="711200" y="2133600"/>
            <a:ext cx="2616200" cy="309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06" name="S2206"/>
          <p:cNvSpPr/>
          <p:nvPr/>
        </p:nvSpPr>
        <p:spPr>
          <a:xfrm>
            <a:off x="711200" y="2133600"/>
            <a:ext cx="26162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07" name="N2207"/>
          <p:cNvSpPr/>
          <p:nvPr/>
        </p:nvSpPr>
        <p:spPr>
          <a:xfrm>
            <a:off x="1016000" y="2489200"/>
            <a:ext cx="508000" cy="508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6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208" name="T2208"/>
          <p:cNvSpPr txBox="1"/>
          <p:nvPr/>
        </p:nvSpPr>
        <p:spPr>
          <a:xfrm>
            <a:off x="1016000" y="3200400"/>
            <a:ext cx="21082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000" b="1" i="0" dirty="0">
                <a:solidFill>
                  <a:srgbClr val="133822"/>
                </a:solidFill>
                <a:latin typeface="Cambria"/>
                <a:cs typeface="Cambria"/>
              </a:rPr>
              <a:t>Target jangka pendek</a:t>
            </a:r>
          </a:p>
        </p:txBody>
      </p:sp>
      <p:sp>
        <p:nvSpPr>
          <p:cNvPr id="2209" name="T2209"/>
          <p:cNvSpPr txBox="1"/>
          <p:nvPr/>
        </p:nvSpPr>
        <p:spPr>
          <a:xfrm>
            <a:off x="1016000" y="4038600"/>
            <a:ext cx="21082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650" b="0" i="0" dirty="0">
                <a:solidFill>
                  <a:srgbClr val="46524A"/>
                </a:solidFill>
                <a:latin typeface="Calibri"/>
                <a:cs typeface="Calibri"/>
              </a:rPr>
              <a:t>Apa yang ingin dicapai dalam 1–3 bulan ke depan.</a:t>
            </a:r>
          </a:p>
        </p:txBody>
      </p:sp>
      <p:sp>
        <p:nvSpPr>
          <p:cNvPr id="2211" name="S2211"/>
          <p:cNvSpPr/>
          <p:nvPr/>
        </p:nvSpPr>
        <p:spPr>
          <a:xfrm>
            <a:off x="3530600" y="2133600"/>
            <a:ext cx="2616200" cy="309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12" name="S2212"/>
          <p:cNvSpPr/>
          <p:nvPr/>
        </p:nvSpPr>
        <p:spPr>
          <a:xfrm>
            <a:off x="3530600" y="2133600"/>
            <a:ext cx="26162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13" name="N2213"/>
          <p:cNvSpPr/>
          <p:nvPr/>
        </p:nvSpPr>
        <p:spPr>
          <a:xfrm>
            <a:off x="3835400" y="2489200"/>
            <a:ext cx="508000" cy="508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6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14" name="T2214"/>
          <p:cNvSpPr txBox="1"/>
          <p:nvPr/>
        </p:nvSpPr>
        <p:spPr>
          <a:xfrm>
            <a:off x="3835400" y="3200400"/>
            <a:ext cx="21082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000" b="1" i="0" dirty="0">
                <a:solidFill>
                  <a:srgbClr val="133822"/>
                </a:solidFill>
                <a:latin typeface="Cambria"/>
                <a:cs typeface="Cambria"/>
              </a:rPr>
              <a:t>Eksperimen</a:t>
            </a:r>
          </a:p>
        </p:txBody>
      </p:sp>
      <p:sp>
        <p:nvSpPr>
          <p:cNvPr id="2215" name="T2215"/>
          <p:cNvSpPr txBox="1"/>
          <p:nvPr/>
        </p:nvSpPr>
        <p:spPr>
          <a:xfrm>
            <a:off x="3835400" y="4038600"/>
            <a:ext cx="21082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650" b="0" i="0" dirty="0">
                <a:solidFill>
                  <a:srgbClr val="46524A"/>
                </a:solidFill>
                <a:latin typeface="Calibri"/>
                <a:cs typeface="Calibri"/>
              </a:rPr>
              <a:t>Percobaan kecil untuk menguji asumsi pasar baru.</a:t>
            </a:r>
          </a:p>
        </p:txBody>
      </p:sp>
      <p:sp>
        <p:nvSpPr>
          <p:cNvPr id="2217" name="S2217"/>
          <p:cNvSpPr/>
          <p:nvPr/>
        </p:nvSpPr>
        <p:spPr>
          <a:xfrm>
            <a:off x="6350000" y="2133600"/>
            <a:ext cx="2616200" cy="309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18" name="S2218"/>
          <p:cNvSpPr/>
          <p:nvPr/>
        </p:nvSpPr>
        <p:spPr>
          <a:xfrm>
            <a:off x="6350000" y="2133600"/>
            <a:ext cx="26162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19" name="N2219"/>
          <p:cNvSpPr/>
          <p:nvPr/>
        </p:nvSpPr>
        <p:spPr>
          <a:xfrm>
            <a:off x="6654800" y="2489200"/>
            <a:ext cx="508000" cy="508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6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20" name="T2220"/>
          <p:cNvSpPr txBox="1"/>
          <p:nvPr/>
        </p:nvSpPr>
        <p:spPr>
          <a:xfrm>
            <a:off x="6654800" y="3200400"/>
            <a:ext cx="21082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000" b="1" i="0" dirty="0">
                <a:solidFill>
                  <a:srgbClr val="133822"/>
                </a:solidFill>
                <a:latin typeface="Cambria"/>
                <a:cs typeface="Cambria"/>
              </a:rPr>
              <a:t>Indikator</a:t>
            </a:r>
          </a:p>
        </p:txBody>
      </p:sp>
      <p:sp>
        <p:nvSpPr>
          <p:cNvPr id="2221" name="T2221"/>
          <p:cNvSpPr txBox="1"/>
          <p:nvPr/>
        </p:nvSpPr>
        <p:spPr>
          <a:xfrm>
            <a:off x="6654800" y="4038600"/>
            <a:ext cx="21082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650" b="0" i="0" dirty="0">
                <a:solidFill>
                  <a:srgbClr val="46524A"/>
                </a:solidFill>
                <a:latin typeface="Calibri"/>
                <a:cs typeface="Calibri"/>
              </a:rPr>
              <a:t>Angka yang menandakan eksperimen berhasil.</a:t>
            </a:r>
          </a:p>
        </p:txBody>
      </p:sp>
      <p:sp>
        <p:nvSpPr>
          <p:cNvPr id="2223" name="S2223"/>
          <p:cNvSpPr/>
          <p:nvPr/>
        </p:nvSpPr>
        <p:spPr>
          <a:xfrm>
            <a:off x="9169400" y="2133600"/>
            <a:ext cx="2616200" cy="309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24" name="S2224"/>
          <p:cNvSpPr/>
          <p:nvPr/>
        </p:nvSpPr>
        <p:spPr>
          <a:xfrm>
            <a:off x="9169400" y="2133600"/>
            <a:ext cx="2616200" cy="76200"/>
          </a:xfrm>
          <a:prstGeom prst="roundRect">
            <a:avLst>
              <a:gd name="adj" fmla="val 30000"/>
            </a:avLst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25" name="N2225"/>
          <p:cNvSpPr/>
          <p:nvPr/>
        </p:nvSpPr>
        <p:spPr>
          <a:xfrm>
            <a:off x="9474200" y="2489200"/>
            <a:ext cx="508000" cy="5080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6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26" name="T2226"/>
          <p:cNvSpPr txBox="1"/>
          <p:nvPr/>
        </p:nvSpPr>
        <p:spPr>
          <a:xfrm>
            <a:off x="9474200" y="3200400"/>
            <a:ext cx="21082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000" b="1" i="0" dirty="0">
                <a:solidFill>
                  <a:srgbClr val="133822"/>
                </a:solidFill>
                <a:latin typeface="Cambria"/>
                <a:cs typeface="Cambria"/>
              </a:rPr>
              <a:t>Sumber daya</a:t>
            </a:r>
          </a:p>
        </p:txBody>
      </p:sp>
      <p:sp>
        <p:nvSpPr>
          <p:cNvPr id="2227" name="T2227"/>
          <p:cNvSpPr txBox="1"/>
          <p:nvPr/>
        </p:nvSpPr>
        <p:spPr>
          <a:xfrm>
            <a:off x="9474200" y="4038600"/>
            <a:ext cx="21082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650" b="0" i="0" dirty="0">
                <a:solidFill>
                  <a:srgbClr val="46524A"/>
                </a:solidFill>
                <a:latin typeface="Calibri"/>
                <a:cs typeface="Calibri"/>
              </a:rPr>
              <a:t>Orang, waktu, dan biaya yang dibutuhkan.</a:t>
            </a:r>
          </a:p>
        </p:txBody>
      </p:sp>
    </p:spTree>
    <p:extLst>
      <p:ext uri="{BB962C8B-B14F-4D97-AF65-F5344CB8AC3E}">
        <p14:creationId xmlns:p14="http://schemas.microsoft.com/office/powerpoint/2010/main" val="1600064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T2401"/>
          <p:cNvSpPr txBox="1"/>
          <p:nvPr/>
        </p:nvSpPr>
        <p:spPr>
          <a:xfrm>
            <a:off x="711200" y="4064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8A6018"/>
                </a:solidFill>
                <a:latin typeface="Calibri"/>
                <a:cs typeface="Calibri"/>
              </a:rPr>
              <a:t>LUARAN HARI INI</a:t>
            </a:r>
          </a:p>
        </p:txBody>
      </p:sp>
      <p:sp>
        <p:nvSpPr>
          <p:cNvPr id="2402" name="T2402"/>
          <p:cNvSpPr txBox="1"/>
          <p:nvPr/>
        </p:nvSpPr>
        <p:spPr>
          <a:xfrm>
            <a:off x="711200" y="787400"/>
            <a:ext cx="10414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400" b="1" i="0" dirty="0">
                <a:solidFill>
                  <a:srgbClr val="133822"/>
                </a:solidFill>
                <a:latin typeface="Cambria"/>
                <a:cs typeface="Cambria"/>
              </a:rPr>
              <a:t>Tiga dokumen yang Anda bawa pulang</a:t>
            </a:r>
          </a:p>
        </p:txBody>
      </p:sp>
      <p:sp>
        <p:nvSpPr>
          <p:cNvPr id="2403" name="S2403"/>
          <p:cNvSpPr/>
          <p:nvPr/>
        </p:nvSpPr>
        <p:spPr>
          <a:xfrm>
            <a:off x="711200" y="1600200"/>
            <a:ext cx="812800" cy="635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04" name="T2404"/>
          <p:cNvSpPr txBox="1"/>
          <p:nvPr/>
        </p:nvSpPr>
        <p:spPr>
          <a:xfrm>
            <a:off x="11074400" y="4064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14</a:t>
            </a:r>
          </a:p>
        </p:txBody>
      </p:sp>
      <p:sp>
        <p:nvSpPr>
          <p:cNvPr id="2405" name="S2405"/>
          <p:cNvSpPr/>
          <p:nvPr/>
        </p:nvSpPr>
        <p:spPr>
          <a:xfrm>
            <a:off x="711200" y="2032000"/>
            <a:ext cx="3454400" cy="3175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06" name="S2406"/>
          <p:cNvSpPr/>
          <p:nvPr/>
        </p:nvSpPr>
        <p:spPr>
          <a:xfrm>
            <a:off x="711200" y="2032000"/>
            <a:ext cx="34544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07" name="K2407"/>
          <p:cNvSpPr/>
          <p:nvPr/>
        </p:nvSpPr>
        <p:spPr>
          <a:xfrm>
            <a:off x="1041400" y="2387600"/>
            <a:ext cx="508000" cy="508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600" b="1" dirty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2408" name="T2408"/>
          <p:cNvSpPr txBox="1"/>
          <p:nvPr/>
        </p:nvSpPr>
        <p:spPr>
          <a:xfrm>
            <a:off x="1041400" y="3124200"/>
            <a:ext cx="27940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Business Model Canvas</a:t>
            </a:r>
          </a:p>
        </p:txBody>
      </p:sp>
      <p:sp>
        <p:nvSpPr>
          <p:cNvPr id="2409" name="T2409"/>
          <p:cNvSpPr txBox="1"/>
          <p:nvPr/>
        </p:nvSpPr>
        <p:spPr>
          <a:xfrm>
            <a:off x="1041400" y="4038600"/>
            <a:ext cx="28448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00" b="0" i="0" dirty="0">
                <a:solidFill>
                  <a:srgbClr val="46524A"/>
                </a:solidFill>
                <a:latin typeface="Calibri"/>
                <a:cs typeface="Calibri"/>
              </a:rPr>
              <a:t>Versi terbaru, menyesuaikan fokus pasar yang Anda pilih hari ini.</a:t>
            </a:r>
          </a:p>
        </p:txBody>
      </p:sp>
      <p:sp>
        <p:nvSpPr>
          <p:cNvPr id="2410" name="S2410"/>
          <p:cNvSpPr/>
          <p:nvPr/>
        </p:nvSpPr>
        <p:spPr>
          <a:xfrm>
            <a:off x="4419600" y="2032000"/>
            <a:ext cx="3454400" cy="3175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11" name="S2411"/>
          <p:cNvSpPr/>
          <p:nvPr/>
        </p:nvSpPr>
        <p:spPr>
          <a:xfrm>
            <a:off x="4419600" y="2032000"/>
            <a:ext cx="3454400" cy="76200"/>
          </a:xfrm>
          <a:prstGeom prst="roundRect">
            <a:avLst>
              <a:gd name="adj" fmla="val 30000"/>
            </a:avLst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12" name="K2412"/>
          <p:cNvSpPr/>
          <p:nvPr/>
        </p:nvSpPr>
        <p:spPr>
          <a:xfrm>
            <a:off x="4749800" y="2387600"/>
            <a:ext cx="508000" cy="508000"/>
          </a:xfrm>
          <a:prstGeom prst="ellipse">
            <a:avLst/>
          </a:prstGeom>
          <a:solidFill>
            <a:srgbClr val="52928A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600" b="1" dirty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2413" name="T2413"/>
          <p:cNvSpPr txBox="1"/>
          <p:nvPr/>
        </p:nvSpPr>
        <p:spPr>
          <a:xfrm>
            <a:off x="4749800" y="3124200"/>
            <a:ext cx="27940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Value Proposition Canvas</a:t>
            </a:r>
          </a:p>
        </p:txBody>
      </p:sp>
      <p:sp>
        <p:nvSpPr>
          <p:cNvPr id="2414" name="T2414"/>
          <p:cNvSpPr txBox="1"/>
          <p:nvPr/>
        </p:nvSpPr>
        <p:spPr>
          <a:xfrm>
            <a:off x="4749800" y="4038600"/>
            <a:ext cx="28448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00" b="0" i="0" dirty="0">
                <a:solidFill>
                  <a:srgbClr val="46524A"/>
                </a:solidFill>
                <a:latin typeface="Calibri"/>
                <a:cs typeface="Calibri"/>
              </a:rPr>
              <a:t>Profil pelanggan dan peta nilai yang ditulis ulang, bukan disalin.</a:t>
            </a:r>
          </a:p>
        </p:txBody>
      </p:sp>
      <p:sp>
        <p:nvSpPr>
          <p:cNvPr id="2415" name="S2415"/>
          <p:cNvSpPr/>
          <p:nvPr/>
        </p:nvSpPr>
        <p:spPr>
          <a:xfrm>
            <a:off x="8128000" y="2032000"/>
            <a:ext cx="3454400" cy="3175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16" name="S2416"/>
          <p:cNvSpPr/>
          <p:nvPr/>
        </p:nvSpPr>
        <p:spPr>
          <a:xfrm>
            <a:off x="8128000" y="2032000"/>
            <a:ext cx="3454400" cy="76200"/>
          </a:xfrm>
          <a:prstGeom prst="roundRect">
            <a:avLst>
              <a:gd name="adj" fmla="val 30000"/>
            </a:avLst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17" name="K2417"/>
          <p:cNvSpPr/>
          <p:nvPr/>
        </p:nvSpPr>
        <p:spPr>
          <a:xfrm>
            <a:off x="8458200" y="2387600"/>
            <a:ext cx="508000" cy="508000"/>
          </a:xfrm>
          <a:prstGeom prst="ellipse">
            <a:avLst/>
          </a:prstGeom>
          <a:solidFill>
            <a:srgbClr val="AA7B2D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>
              <a:buNone/>
            </a:pPr>
            <a:r>
              <a:rPr lang="id-ID" sz="1600" b="1" dirty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2418" name="T2418"/>
          <p:cNvSpPr txBox="1"/>
          <p:nvPr/>
        </p:nvSpPr>
        <p:spPr>
          <a:xfrm>
            <a:off x="8458200" y="3124200"/>
            <a:ext cx="27940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id-ID" sz="2200" b="1" i="0" dirty="0">
                <a:solidFill>
                  <a:srgbClr val="133822"/>
                </a:solidFill>
                <a:latin typeface="Cambria"/>
                <a:cs typeface="Cambria"/>
              </a:rPr>
              <a:t>Rencana Lean Growth</a:t>
            </a:r>
          </a:p>
        </p:txBody>
      </p:sp>
      <p:sp>
        <p:nvSpPr>
          <p:cNvPr id="2419" name="T2419"/>
          <p:cNvSpPr txBox="1"/>
          <p:nvPr/>
        </p:nvSpPr>
        <p:spPr>
          <a:xfrm>
            <a:off x="8458200" y="4038600"/>
            <a:ext cx="28448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700" b="0" i="0" dirty="0">
                <a:solidFill>
                  <a:srgbClr val="46524A"/>
                </a:solidFill>
                <a:latin typeface="Calibri"/>
                <a:cs typeface="Calibri"/>
              </a:rPr>
              <a:t>Target, eksperimen, indikator, dan sumber daya untuk 1–3 bulan.</a:t>
            </a:r>
          </a:p>
        </p:txBody>
      </p:sp>
      <p:sp>
        <p:nvSpPr>
          <p:cNvPr id="2420" name="S2420"/>
          <p:cNvSpPr/>
          <p:nvPr/>
        </p:nvSpPr>
        <p:spPr>
          <a:xfrm>
            <a:off x="711200" y="5562600"/>
            <a:ext cx="11074400" cy="965200"/>
          </a:xfrm>
          <a:prstGeom prst="roundRect">
            <a:avLst>
              <a:gd name="adj" fmla="val 5000"/>
            </a:avLst>
          </a:prstGeom>
          <a:solidFill>
            <a:srgbClr val="1338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21" name="T2421"/>
          <p:cNvSpPr txBox="1"/>
          <p:nvPr/>
        </p:nvSpPr>
        <p:spPr>
          <a:xfrm>
            <a:off x="1066800" y="57658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E0A94A"/>
                </a:solidFill>
                <a:latin typeface="Calibri"/>
                <a:cs typeface="Calibri"/>
              </a:rPr>
              <a:t>TENGGAT</a:t>
            </a:r>
          </a:p>
        </p:txBody>
      </p:sp>
      <p:sp>
        <p:nvSpPr>
          <p:cNvPr id="2422" name="T2422"/>
          <p:cNvSpPr txBox="1"/>
          <p:nvPr/>
        </p:nvSpPr>
        <p:spPr>
          <a:xfrm>
            <a:off x="1066800" y="6096000"/>
            <a:ext cx="10464800" cy="609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800" b="0" i="0" dirty="0">
                <a:solidFill>
                  <a:srgbClr val="E4EBE5"/>
                </a:solidFill>
                <a:latin typeface="Calibri"/>
                <a:cs typeface="Calibri"/>
              </a:rPr>
              <a:t>Bawa ketiganya ke pertemuan berikutnya, lengkap dan siap dibahas.</a:t>
            </a:r>
          </a:p>
        </p:txBody>
      </p:sp>
    </p:spTree>
    <p:extLst>
      <p:ext uri="{BB962C8B-B14F-4D97-AF65-F5344CB8AC3E}">
        <p14:creationId xmlns:p14="http://schemas.microsoft.com/office/powerpoint/2010/main" val="1497592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B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S2501"/>
          <p:cNvSpPr/>
          <p:nvPr/>
        </p:nvSpPr>
        <p:spPr>
          <a:xfrm>
            <a:off x="0" y="0"/>
            <a:ext cx="12192000" cy="2286000"/>
          </a:xfrm>
          <a:prstGeom prst="rect">
            <a:avLst/>
          </a:prstGeom>
          <a:solidFill>
            <a:srgbClr val="1338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02" name="T2502"/>
          <p:cNvSpPr txBox="1"/>
          <p:nvPr/>
        </p:nvSpPr>
        <p:spPr>
          <a:xfrm>
            <a:off x="711200" y="558800"/>
            <a:ext cx="88900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400" b="1" i="0" spc="160" dirty="0">
                <a:solidFill>
                  <a:srgbClr val="E0A94A"/>
                </a:solidFill>
                <a:latin typeface="Calibri"/>
                <a:cs typeface="Calibri"/>
              </a:rPr>
              <a:t>PENUTUP</a:t>
            </a:r>
          </a:p>
        </p:txBody>
      </p:sp>
      <p:sp>
        <p:nvSpPr>
          <p:cNvPr id="2503" name="T2503"/>
          <p:cNvSpPr txBox="1"/>
          <p:nvPr/>
        </p:nvSpPr>
        <p:spPr>
          <a:xfrm>
            <a:off x="711200" y="965200"/>
            <a:ext cx="104140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3600" b="1" i="0" dirty="0">
                <a:solidFill>
                  <a:srgbClr val="FFFFFF"/>
                </a:solidFill>
                <a:latin typeface="Cambria"/>
                <a:cs typeface="Cambria"/>
              </a:rPr>
              <a:t>Fokus dulu, baru tumbuh</a:t>
            </a:r>
          </a:p>
        </p:txBody>
      </p:sp>
      <p:sp>
        <p:nvSpPr>
          <p:cNvPr id="2504" name="T2504"/>
          <p:cNvSpPr txBox="1"/>
          <p:nvPr/>
        </p:nvSpPr>
        <p:spPr>
          <a:xfrm>
            <a:off x="11074400" y="6451600"/>
            <a:ext cx="7112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id-ID" sz="1200" b="0" i="0" dirty="0">
                <a:solidFill>
                  <a:srgbClr val="6E776E"/>
                </a:solidFill>
                <a:latin typeface="Calibri"/>
                <a:cs typeface="Calibri"/>
              </a:rPr>
              <a:t>15</a:t>
            </a:r>
          </a:p>
        </p:txBody>
      </p:sp>
      <p:sp>
        <p:nvSpPr>
          <p:cNvPr id="2505" name="S2505"/>
          <p:cNvSpPr/>
          <p:nvPr/>
        </p:nvSpPr>
        <p:spPr>
          <a:xfrm>
            <a:off x="711200" y="2692400"/>
            <a:ext cx="3454400" cy="1676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06" name="T2506"/>
          <p:cNvSpPr txBox="1"/>
          <p:nvPr/>
        </p:nvSpPr>
        <p:spPr>
          <a:xfrm>
            <a:off x="1016000" y="2971800"/>
            <a:ext cx="2794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000" b="1" i="0" dirty="0">
                <a:solidFill>
                  <a:srgbClr val="3D6E66"/>
                </a:solidFill>
                <a:latin typeface="Cambria"/>
                <a:cs typeface="Cambria"/>
              </a:rPr>
              <a:t>Buka</a:t>
            </a:r>
          </a:p>
        </p:txBody>
      </p:sp>
      <p:sp>
        <p:nvSpPr>
          <p:cNvPr id="2507" name="T2507"/>
          <p:cNvSpPr txBox="1"/>
          <p:nvPr/>
        </p:nvSpPr>
        <p:spPr>
          <a:xfrm>
            <a:off x="1016000" y="3429000"/>
            <a:ext cx="28448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650" b="0" i="0" dirty="0">
                <a:solidFill>
                  <a:srgbClr val="46524A"/>
                </a:solidFill>
                <a:latin typeface="Calibri"/>
                <a:cs typeface="Calibri"/>
              </a:rPr>
              <a:t>Petakan semua kombinasi produk dan pasar.</a:t>
            </a:r>
          </a:p>
        </p:txBody>
      </p:sp>
      <p:sp>
        <p:nvSpPr>
          <p:cNvPr id="2508" name="S2508"/>
          <p:cNvSpPr/>
          <p:nvPr/>
        </p:nvSpPr>
        <p:spPr>
          <a:xfrm>
            <a:off x="4419600" y="2692400"/>
            <a:ext cx="3454400" cy="1676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09" name="T2509"/>
          <p:cNvSpPr txBox="1"/>
          <p:nvPr/>
        </p:nvSpPr>
        <p:spPr>
          <a:xfrm>
            <a:off x="4724400" y="2971800"/>
            <a:ext cx="2794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000" b="1" i="0" dirty="0">
                <a:solidFill>
                  <a:srgbClr val="3D6E66"/>
                </a:solidFill>
                <a:latin typeface="Cambria"/>
                <a:cs typeface="Cambria"/>
              </a:rPr>
              <a:t>Saring</a:t>
            </a:r>
          </a:p>
        </p:txBody>
      </p:sp>
      <p:sp>
        <p:nvSpPr>
          <p:cNvPr id="2510" name="T2510"/>
          <p:cNvSpPr txBox="1"/>
          <p:nvPr/>
        </p:nvSpPr>
        <p:spPr>
          <a:xfrm>
            <a:off x="4724400" y="3429000"/>
            <a:ext cx="28448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650" b="0" i="0" dirty="0">
                <a:solidFill>
                  <a:srgbClr val="46524A"/>
                </a:solidFill>
                <a:latin typeface="Calibri"/>
                <a:cs typeface="Calibri"/>
              </a:rPr>
              <a:t>Nilai daya tarik pasar dan kesiapan tim.</a:t>
            </a:r>
          </a:p>
        </p:txBody>
      </p:sp>
      <p:sp>
        <p:nvSpPr>
          <p:cNvPr id="2511" name="S2511"/>
          <p:cNvSpPr/>
          <p:nvPr/>
        </p:nvSpPr>
        <p:spPr>
          <a:xfrm>
            <a:off x="8128000" y="2692400"/>
            <a:ext cx="3454400" cy="1676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6E1D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12" name="T2512"/>
          <p:cNvSpPr txBox="1"/>
          <p:nvPr/>
        </p:nvSpPr>
        <p:spPr>
          <a:xfrm>
            <a:off x="8432800" y="2971800"/>
            <a:ext cx="2794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2000" b="1" i="0" dirty="0">
                <a:solidFill>
                  <a:srgbClr val="8A6018"/>
                </a:solidFill>
                <a:latin typeface="Cambria"/>
                <a:cs typeface="Cambria"/>
              </a:rPr>
              <a:t>Putuskan</a:t>
            </a:r>
          </a:p>
        </p:txBody>
      </p:sp>
      <p:sp>
        <p:nvSpPr>
          <p:cNvPr id="2513" name="T2513"/>
          <p:cNvSpPr txBox="1"/>
          <p:nvPr/>
        </p:nvSpPr>
        <p:spPr>
          <a:xfrm>
            <a:off x="8432800" y="3429000"/>
            <a:ext cx="28448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id-ID" sz="1650" b="0" i="0" dirty="0">
                <a:solidFill>
                  <a:srgbClr val="46524A"/>
                </a:solidFill>
                <a:latin typeface="Calibri"/>
                <a:cs typeface="Calibri"/>
              </a:rPr>
              <a:t>Pilih satu fokus, tinjau ulang saat pasar berubah.</a:t>
            </a:r>
          </a:p>
        </p:txBody>
      </p:sp>
      <p:sp>
        <p:nvSpPr>
          <p:cNvPr id="2514" name="S2514"/>
          <p:cNvSpPr/>
          <p:nvPr/>
        </p:nvSpPr>
        <p:spPr>
          <a:xfrm>
            <a:off x="711200" y="4724400"/>
            <a:ext cx="5384800" cy="1473200"/>
          </a:xfrm>
          <a:prstGeom prst="roundRect">
            <a:avLst>
              <a:gd name="adj" fmla="val 6000"/>
            </a:avLst>
          </a:prstGeom>
          <a:solidFill>
            <a:srgbClr val="FBF1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15" name="S2515"/>
          <p:cNvSpPr/>
          <p:nvPr/>
        </p:nvSpPr>
        <p:spPr>
          <a:xfrm>
            <a:off x="711200" y="4724400"/>
            <a:ext cx="76200" cy="1473200"/>
          </a:xfrm>
          <a:prstGeom prst="rect">
            <a:avLst/>
          </a:prstGeom>
          <a:solidFill>
            <a:srgbClr val="AA7B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16" name="T2516"/>
          <p:cNvSpPr txBox="1"/>
          <p:nvPr/>
        </p:nvSpPr>
        <p:spPr>
          <a:xfrm>
            <a:off x="1041400" y="5003800"/>
            <a:ext cx="47752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6E5B37"/>
                </a:solidFill>
                <a:latin typeface="Calibri"/>
                <a:cs typeface="Calibri"/>
              </a:rPr>
              <a:t>PERTEMUAN BERIKUTNYA</a:t>
            </a:r>
          </a:p>
        </p:txBody>
      </p:sp>
      <p:sp>
        <p:nvSpPr>
          <p:cNvPr id="2517" name="T2517"/>
          <p:cNvSpPr txBox="1"/>
          <p:nvPr/>
        </p:nvSpPr>
        <p:spPr>
          <a:xfrm>
            <a:off x="1041400" y="5334000"/>
            <a:ext cx="47752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id-ID" sz="1900" b="0" i="0" dirty="0">
                <a:solidFill>
                  <a:srgbClr val="6E5B37"/>
                </a:solidFill>
                <a:latin typeface="Calibri"/>
                <a:cs typeface="Calibri"/>
              </a:rPr>
              <a:t>Penggunaan Odoo dan Market Opportunity Navigator.</a:t>
            </a:r>
          </a:p>
        </p:txBody>
      </p:sp>
      <p:sp>
        <p:nvSpPr>
          <p:cNvPr id="2518" name="S2518"/>
          <p:cNvSpPr/>
          <p:nvPr/>
        </p:nvSpPr>
        <p:spPr>
          <a:xfrm>
            <a:off x="6400800" y="4724400"/>
            <a:ext cx="5384800" cy="1473200"/>
          </a:xfrm>
          <a:prstGeom prst="roundRect">
            <a:avLst>
              <a:gd name="adj" fmla="val 6000"/>
            </a:avLst>
          </a:prstGeom>
          <a:solidFill>
            <a:srgbClr val="EDF4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19" name="S2519"/>
          <p:cNvSpPr/>
          <p:nvPr/>
        </p:nvSpPr>
        <p:spPr>
          <a:xfrm>
            <a:off x="6400800" y="4724400"/>
            <a:ext cx="76200" cy="1473200"/>
          </a:xfrm>
          <a:prstGeom prst="rect">
            <a:avLst/>
          </a:prstGeom>
          <a:solidFill>
            <a:srgbClr val="5292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20" name="T2520"/>
          <p:cNvSpPr txBox="1"/>
          <p:nvPr/>
        </p:nvSpPr>
        <p:spPr>
          <a:xfrm>
            <a:off x="6731000" y="5003800"/>
            <a:ext cx="47752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id-ID" sz="1300" b="1" i="0" spc="140" dirty="0">
                <a:solidFill>
                  <a:srgbClr val="3D6E66"/>
                </a:solidFill>
                <a:latin typeface="Calibri"/>
                <a:cs typeface="Calibri"/>
              </a:rPr>
              <a:t>PENILAIAN</a:t>
            </a:r>
          </a:p>
        </p:txBody>
      </p:sp>
      <p:sp>
        <p:nvSpPr>
          <p:cNvPr id="2521" name="T2521"/>
          <p:cNvSpPr txBox="1"/>
          <p:nvPr/>
        </p:nvSpPr>
        <p:spPr>
          <a:xfrm>
            <a:off x="6731000" y="5334000"/>
            <a:ext cx="47752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id-ID" sz="1900" b="0" i="0" dirty="0">
                <a:solidFill>
                  <a:srgbClr val="2F3B33"/>
                </a:solidFill>
                <a:latin typeface="Calibri"/>
                <a:cs typeface="Calibri"/>
              </a:rPr>
              <a:t>Partisipasi di kelas dan presentasi hasil riset.</a:t>
            </a:r>
          </a:p>
        </p:txBody>
      </p:sp>
      <p:sp>
        <p:nvSpPr>
          <p:cNvPr id="2560" name="T2560"/>
          <p:cNvSpPr txBox="1"/>
          <p:nvPr/>
        </p:nvSpPr>
        <p:spPr>
          <a:xfrm>
            <a:off x="711200" y="6324600"/>
            <a:ext cx="11074400" cy="355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id-ID" sz="1600" b="1" dirty="0">
                <a:solidFill>
                  <a:srgbClr val="8A6018"/>
                </a:solidFill>
                <a:latin typeface="Calibri"/>
                <a:cs typeface="Calibri"/>
              </a:rPr>
              <a:t>Syarat masuk Odoo: izin usaha sudah terbit minggu depan.</a:t>
            </a:r>
          </a:p>
        </p:txBody>
      </p:sp>
    </p:spTree>
    <p:extLst>
      <p:ext uri="{BB962C8B-B14F-4D97-AF65-F5344CB8AC3E}">
        <p14:creationId xmlns:p14="http://schemas.microsoft.com/office/powerpoint/2010/main" val="1852015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DF672C1-EE5A-594A-812F-F6F28DAFF3E8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1673ac5a-6e86-4885-83ff-aabe2878fae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1020</Words>
  <Application>Microsoft Macintosh PowerPoint</Application>
  <PresentationFormat>Widescreen</PresentationFormat>
  <Paragraphs>227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fiqgant</cp:lastModifiedBy>
  <cp:revision>6</cp:revision>
  <dcterms:created xsi:type="dcterms:W3CDTF">2026-09-22T07:06:11Z</dcterms:created>
  <dcterms:modified xsi:type="dcterms:W3CDTF">2026-09-22T07:39:47Z</dcterms:modified>
</cp:coreProperties>
</file>